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59" r:id="rId6"/>
    <p:sldId id="260" r:id="rId7"/>
    <p:sldId id="262" r:id="rId8"/>
    <p:sldId id="263" r:id="rId9"/>
    <p:sldId id="264" r:id="rId10"/>
    <p:sldId id="269" r:id="rId11"/>
    <p:sldId id="265" r:id="rId12"/>
    <p:sldId id="266" r:id="rId13"/>
    <p:sldId id="267" r:id="rId14"/>
    <p:sldId id="268" r:id="rId15"/>
    <p:sldId id="261" r:id="rId16"/>
    <p:sldId id="277" r:id="rId17"/>
    <p:sldId id="270" r:id="rId18"/>
    <p:sldId id="271" r:id="rId19"/>
    <p:sldId id="272"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660"/>
  </p:normalViewPr>
  <p:slideViewPr>
    <p:cSldViewPr>
      <p:cViewPr varScale="1">
        <p:scale>
          <a:sx n="103" d="100"/>
          <a:sy n="103"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8CEE9D-3A04-4ACE-8B18-B5D4B1902C99}"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CEE9D-3A04-4ACE-8B18-B5D4B1902C99}"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CEE9D-3A04-4ACE-8B18-B5D4B1902C99}"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CEE9D-3A04-4ACE-8B18-B5D4B1902C99}"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8CEE9D-3A04-4ACE-8B18-B5D4B1902C99}"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8CEE9D-3A04-4ACE-8B18-B5D4B1902C99}"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8CEE9D-3A04-4ACE-8B18-B5D4B1902C99}"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8CEE9D-3A04-4ACE-8B18-B5D4B1902C99}"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CEE9D-3A04-4ACE-8B18-B5D4B1902C99}"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CEE9D-3A04-4ACE-8B18-B5D4B1902C99}"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CEE9D-3A04-4ACE-8B18-B5D4B1902C99}"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F4E8-04BB-4439-98D9-E12BFF878954}"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CEE9D-3A04-4ACE-8B18-B5D4B1902C99}" type="datetimeFigureOut">
              <a:rPr lang="en-US" smtClean="0"/>
              <a:pPr/>
              <a:t>10/3/2018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DF4E8-04BB-4439-98D9-E12BFF8789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Burmese_Way_to_Socialism" TargetMode="External"/><Relationship Id="rId3" Type="http://schemas.openxmlformats.org/officeDocument/2006/relationships/image" Target="../media/image2.png"/><Relationship Id="rId7" Type="http://schemas.openxmlformats.org/officeDocument/2006/relationships/hyperlink" Target="https://en.wikipedia.org/wiki/Post-independence_Burma,_1948%E2%80%931962"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en.wikipedia.org/wiki/State_of_Burma"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en.wikipedia.org/wiki/State_Peace_and_Development_Council"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Ko%E1%B9%87%C4%81gamana_Buddha" TargetMode="External"/><Relationship Id="rId3" Type="http://schemas.openxmlformats.org/officeDocument/2006/relationships/hyperlink" Target="https://en.wikipedia.org/wiki/Buddhism" TargetMode="External"/><Relationship Id="rId7" Type="http://schemas.openxmlformats.org/officeDocument/2006/relationships/hyperlink" Target="https://en.wikipedia.org/wiki/Kakusandha_Buddha" TargetMode="External"/><Relationship Id="rId2" Type="http://schemas.openxmlformats.org/officeDocument/2006/relationships/image" Target="../media/image13.jpeg"/><Relationship Id="rId1" Type="http://schemas.openxmlformats.org/officeDocument/2006/relationships/slideLayout" Target="../slideLayouts/slideLayout8.xml"/><Relationship Id="rId6" Type="http://schemas.openxmlformats.org/officeDocument/2006/relationships/hyperlink" Target="https://en.wikipedia.org/wiki/Kalpa_(aeon)" TargetMode="External"/><Relationship Id="rId5" Type="http://schemas.openxmlformats.org/officeDocument/2006/relationships/hyperlink" Target="https://en.wikipedia.org/wiki/Buddhahood" TargetMode="External"/><Relationship Id="rId10" Type="http://schemas.openxmlformats.org/officeDocument/2006/relationships/hyperlink" Target="https://en.wikipedia.org/wiki/Gautama_Buddha" TargetMode="External"/><Relationship Id="rId4" Type="http://schemas.openxmlformats.org/officeDocument/2006/relationships/hyperlink" Target="https://en.wikipedia.org/wiki/Relics_associated_with_Buddha" TargetMode="External"/><Relationship Id="rId9" Type="http://schemas.openxmlformats.org/officeDocument/2006/relationships/hyperlink" Target="https://en.wikipedia.org/wiki/Kassapa_Buddh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Pyu_language_(Burma)" TargetMode="External"/><Relationship Id="rId3" Type="http://schemas.openxmlformats.org/officeDocument/2006/relationships/hyperlink" Target="https://en.wikipedia.org/wiki/Anawrahta" TargetMode="External"/><Relationship Id="rId7" Type="http://schemas.openxmlformats.org/officeDocument/2006/relationships/hyperlink" Target="https://en.wikipedia.org/wiki/Burmese_language" TargetMode="External"/><Relationship Id="rId2" Type="http://schemas.openxmlformats.org/officeDocument/2006/relationships/image" Target="../media/image14.jpeg"/><Relationship Id="rId1" Type="http://schemas.openxmlformats.org/officeDocument/2006/relationships/slideLayout" Target="../slideLayouts/slideLayout8.xml"/><Relationship Id="rId6" Type="http://schemas.openxmlformats.org/officeDocument/2006/relationships/hyperlink" Target="https://en.wikipedia.org/wiki/Mainland_Southeast_Asia" TargetMode="External"/><Relationship Id="rId5" Type="http://schemas.openxmlformats.org/officeDocument/2006/relationships/hyperlink" Target="https://en.wikipedia.org/wiki/Khmer_Empire" TargetMode="External"/><Relationship Id="rId10" Type="http://schemas.openxmlformats.org/officeDocument/2006/relationships/hyperlink" Target="https://en.wikipedia.org/wiki/Pali" TargetMode="External"/><Relationship Id="rId4" Type="http://schemas.openxmlformats.org/officeDocument/2006/relationships/hyperlink" Target="https://en.wikipedia.org/wiki/Pagan_Kingdom" TargetMode="External"/><Relationship Id="rId9" Type="http://schemas.openxmlformats.org/officeDocument/2006/relationships/hyperlink" Target="https://en.wikipedia.org/wiki/Mon_languag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Pagan_Empire" TargetMode="External"/><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Mon_State" TargetMode="External"/><Relationship Id="rId13" Type="http://schemas.openxmlformats.org/officeDocument/2006/relationships/hyperlink" Target="https://en.wikipedia.org/wiki/Mahamuni_Buddha" TargetMode="External"/><Relationship Id="rId3" Type="http://schemas.openxmlformats.org/officeDocument/2006/relationships/hyperlink" Target="https://en.wikipedia.org/wiki/Burmese_language" TargetMode="External"/><Relationship Id="rId7" Type="http://schemas.openxmlformats.org/officeDocument/2006/relationships/hyperlink" Target="https://en.wikipedia.org/wiki/Buddhism" TargetMode="External"/><Relationship Id="rId12" Type="http://schemas.openxmlformats.org/officeDocument/2006/relationships/hyperlink" Target="https://en.wikipedia.org/wiki/Shwedagon_Pagoda" TargetMode="External"/><Relationship Id="rId2" Type="http://schemas.openxmlformats.org/officeDocument/2006/relationships/image" Target="../media/image16.jpeg"/><Relationship Id="rId1" Type="http://schemas.openxmlformats.org/officeDocument/2006/relationships/slideLayout" Target="../slideLayouts/slideLayout8.xml"/><Relationship Id="rId6" Type="http://schemas.openxmlformats.org/officeDocument/2006/relationships/hyperlink" Target="https://en.wikipedia.org/wiki/Help:IPA" TargetMode="External"/><Relationship Id="rId11" Type="http://schemas.openxmlformats.org/officeDocument/2006/relationships/hyperlink" Target="https://en.wikipedia.org/wiki/Balancing_rock" TargetMode="External"/><Relationship Id="rId5" Type="http://schemas.openxmlformats.org/officeDocument/2006/relationships/hyperlink" Target="https://en.wikipedia.org/wiki/Mon_language" TargetMode="External"/><Relationship Id="rId10" Type="http://schemas.openxmlformats.org/officeDocument/2006/relationships/hyperlink" Target="https://en.wikipedia.org/wiki/Buddha" TargetMode="External"/><Relationship Id="rId4" Type="http://schemas.openxmlformats.org/officeDocument/2006/relationships/hyperlink" Target="https://en.wikipedia.org/wiki/Help:IPA/Burmese" TargetMode="External"/><Relationship Id="rId9" Type="http://schemas.openxmlformats.org/officeDocument/2006/relationships/hyperlink" Target="https://en.wikipedia.org/wiki/Burm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Animism" TargetMode="External"/><Relationship Id="rId7" Type="http://schemas.openxmlformats.org/officeDocument/2006/relationships/hyperlink" Target="https://en.wikipedia.org/wiki/Mount_Olympus" TargetMode="External"/><Relationship Id="rId2" Type="http://schemas.openxmlformats.org/officeDocument/2006/relationships/image" Target="../media/image17.jpeg"/><Relationship Id="rId1" Type="http://schemas.openxmlformats.org/officeDocument/2006/relationships/slideLayout" Target="../slideLayouts/slideLayout8.xml"/><Relationship Id="rId6" Type="http://schemas.openxmlformats.org/officeDocument/2006/relationships/hyperlink" Target="https://en.wikipedia.org/wiki/Nat_(spirit)" TargetMode="External"/><Relationship Id="rId5" Type="http://schemas.openxmlformats.org/officeDocument/2006/relationships/hyperlink" Target="https://en.wikipedia.org/wiki/Buddhism" TargetMode="External"/><Relationship Id="rId4" Type="http://schemas.openxmlformats.org/officeDocument/2006/relationships/hyperlink" Target="https://en.wikipedia.org/wiki/Syncretis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Pagoda" TargetMode="External"/><Relationship Id="rId7" Type="http://schemas.openxmlformats.org/officeDocument/2006/relationships/hyperlink" Target="https://en.wikipedia.org/wiki/Stupa" TargetMode="External"/><Relationship Id="rId2" Type="http://schemas.openxmlformats.org/officeDocument/2006/relationships/image" Target="../media/image18.jpeg"/><Relationship Id="rId1" Type="http://schemas.openxmlformats.org/officeDocument/2006/relationships/slideLayout" Target="../slideLayouts/slideLayout8.xml"/><Relationship Id="rId6" Type="http://schemas.openxmlformats.org/officeDocument/2006/relationships/hyperlink" Target="https://en.wikipedia.org/wiki/P%C4%81li_canon" TargetMode="External"/><Relationship Id="rId5" Type="http://schemas.openxmlformats.org/officeDocument/2006/relationships/hyperlink" Target="https://en.wikipedia.org/wiki/Kuthodaw_Pagoda" TargetMode="External"/><Relationship Id="rId4" Type="http://schemas.openxmlformats.org/officeDocument/2006/relationships/hyperlink" Target="https://en.wikipedia.org/wiki/Mandalay_Hil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Burmese_language" TargetMode="External"/><Relationship Id="rId2" Type="http://schemas.openxmlformats.org/officeDocument/2006/relationships/image" Target="../media/image19.jpeg"/><Relationship Id="rId1" Type="http://schemas.openxmlformats.org/officeDocument/2006/relationships/slideLayout" Target="../slideLayouts/slideLayout8.xml"/><Relationship Id="rId4" Type="http://schemas.openxmlformats.org/officeDocument/2006/relationships/hyperlink" Target="https://en.wikipedia.org/wiki/Help:IPA/Burmese"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hyperlink" Target="https://en.wikipedia.org/wiki/Irrawaddy_Delta" TargetMode="External"/><Relationship Id="rId3" Type="http://schemas.openxmlformats.org/officeDocument/2006/relationships/hyperlink" Target="https://en.wikipedia.org/wiki/Burmese_language" TargetMode="External"/><Relationship Id="rId7" Type="http://schemas.openxmlformats.org/officeDocument/2006/relationships/hyperlink" Target="https://en.wikipedia.org/wiki/Mali_River" TargetMode="External"/><Relationship Id="rId12" Type="http://schemas.openxmlformats.org/officeDocument/2006/relationships/hyperlink" Target="https://en.wikipedia.org/wiki/Mandalay_(poem)" TargetMode="External"/><Relationship Id="rId2" Type="http://schemas.openxmlformats.org/officeDocument/2006/relationships/image" Target="../media/image21.jpeg"/><Relationship Id="rId1" Type="http://schemas.openxmlformats.org/officeDocument/2006/relationships/slideLayout" Target="../slideLayouts/slideLayout8.xml"/><Relationship Id="rId6" Type="http://schemas.openxmlformats.org/officeDocument/2006/relationships/hyperlink" Target="https://en.wikipedia.org/wiki/N'Mai_River" TargetMode="External"/><Relationship Id="rId11" Type="http://schemas.openxmlformats.org/officeDocument/2006/relationships/hyperlink" Target="https://en.wikipedia.org/wiki/Rudyard_Kipling" TargetMode="External"/><Relationship Id="rId5" Type="http://schemas.openxmlformats.org/officeDocument/2006/relationships/hyperlink" Target="https://en.wikipedia.org/wiki/Myanmar" TargetMode="External"/><Relationship Id="rId10" Type="http://schemas.openxmlformats.org/officeDocument/2006/relationships/hyperlink" Target="https://en.wikipedia.org/wiki/Drainage_basin" TargetMode="External"/><Relationship Id="rId4" Type="http://schemas.openxmlformats.org/officeDocument/2006/relationships/hyperlink" Target="https://en.wikipedia.org/wiki/Help:IPA/Burmese" TargetMode="External"/><Relationship Id="rId9" Type="http://schemas.openxmlformats.org/officeDocument/2006/relationships/hyperlink" Target="https://en.wikipedia.org/wiki/Andaman_Se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cruisecritic.com/articles.cfm?ID=1638" TargetMode="External"/><Relationship Id="rId2" Type="http://schemas.openxmlformats.org/officeDocument/2006/relationships/image" Target="../media/image22.jpeg"/><Relationship Id="rId1" Type="http://schemas.openxmlformats.org/officeDocument/2006/relationships/slideLayout" Target="../slideLayouts/slideLayout8.xml"/><Relationship Id="rId4" Type="http://schemas.openxmlformats.org/officeDocument/2006/relationships/hyperlink" Target="https://www.cruisecritic.com/articles.cfm?ID=172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Myanmar" TargetMode="External"/><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hyperlink" Target="https://en.wikipedia.org/wiki/Help:IPA/Burmes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Irrigation" TargetMode="External"/><Relationship Id="rId2" Type="http://schemas.openxmlformats.org/officeDocument/2006/relationships/image" Target="../media/image23.jpeg"/><Relationship Id="rId1" Type="http://schemas.openxmlformats.org/officeDocument/2006/relationships/slideLayout" Target="../slideLayouts/slideLayout8.xml"/><Relationship Id="rId4" Type="http://schemas.openxmlformats.org/officeDocument/2006/relationships/hyperlink" Target="https://en.wikipedia.org/wiki/British_Empire"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n.wikipedia.org/wiki/Lumber" TargetMode="External"/><Relationship Id="rId3" Type="http://schemas.openxmlformats.org/officeDocument/2006/relationships/hyperlink" Target="https://en.wikipedia.org/wiki/Pulses" TargetMode="External"/><Relationship Id="rId7" Type="http://schemas.openxmlformats.org/officeDocument/2006/relationships/hyperlink" Target="https://en.wikipedia.org/wiki/Sugarcane" TargetMode="External"/><Relationship Id="rId2" Type="http://schemas.openxmlformats.org/officeDocument/2006/relationships/image" Target="../media/image24.jpeg"/><Relationship Id="rId1" Type="http://schemas.openxmlformats.org/officeDocument/2006/relationships/slideLayout" Target="../slideLayouts/slideLayout8.xml"/><Relationship Id="rId6" Type="http://schemas.openxmlformats.org/officeDocument/2006/relationships/hyperlink" Target="https://en.wikipedia.org/wiki/Bambara_groundnut" TargetMode="External"/><Relationship Id="rId5" Type="http://schemas.openxmlformats.org/officeDocument/2006/relationships/hyperlink" Target="https://en.wikipedia.org/wiki/Sesame" TargetMode="External"/><Relationship Id="rId4" Type="http://schemas.openxmlformats.org/officeDocument/2006/relationships/hyperlink" Target="https://en.wikipedia.org/wiki/Beans" TargetMode="External"/><Relationship Id="rId9" Type="http://schemas.openxmlformats.org/officeDocument/2006/relationships/hyperlink" Target="https://en.wikipedia.org/wiki/Fish"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umptuary_law" TargetMode="External"/><Relationship Id="rId2" Type="http://schemas.openxmlformats.org/officeDocument/2006/relationships/image" Target="../media/image6.jpeg"/><Relationship Id="rId1" Type="http://schemas.openxmlformats.org/officeDocument/2006/relationships/slideLayout" Target="../slideLayouts/slideLayout8.xml"/><Relationship Id="rId4" Type="http://schemas.openxmlformats.org/officeDocument/2006/relationships/hyperlink" Target="https://en.wikipedia.org/wiki/Peacoc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Gaung_baung" TargetMode="External"/><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hyperlink" Target="https://en.wikipedia.org/wiki/Help:IPA/Burmes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Help:IPA/Burmese" TargetMode="External"/><Relationship Id="rId2" Type="http://schemas.openxmlformats.org/officeDocument/2006/relationships/image" Target="../media/image8.jpeg"/><Relationship Id="rId1" Type="http://schemas.openxmlformats.org/officeDocument/2006/relationships/slideLayout" Target="../slideLayouts/slideLayout8.xml"/><Relationship Id="rId4" Type="http://schemas.openxmlformats.org/officeDocument/2006/relationships/hyperlink" Target="https://en.wikipedia.org/wiki/Konbaung_dynasty"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Longyi" TargetMode="External"/><Relationship Id="rId2" Type="http://schemas.openxmlformats.org/officeDocument/2006/relationships/image" Target="../media/image9.jpeg"/><Relationship Id="rId1" Type="http://schemas.openxmlformats.org/officeDocument/2006/relationships/slideLayout" Target="../slideLayouts/slideLayout8.xml"/><Relationship Id="rId6" Type="http://schemas.openxmlformats.org/officeDocument/2006/relationships/hyperlink" Target="https://en.wikipedia.org/wiki/Magua_(clothing)" TargetMode="External"/><Relationship Id="rId5" Type="http://schemas.openxmlformats.org/officeDocument/2006/relationships/hyperlink" Target="https://en.wikipedia.org/wiki/Bamar" TargetMode="External"/><Relationship Id="rId4" Type="http://schemas.openxmlformats.org/officeDocument/2006/relationships/hyperlink" Target="https://en.wikipedia.org/wiki/Help:IPA/Burmes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C5%9Ar%C4%81ma%E1%B9%87era" TargetMode="External"/><Relationship Id="rId13" Type="http://schemas.openxmlformats.org/officeDocument/2006/relationships/hyperlink" Target="https://en.wikipedia.org/wiki/Bhikkhu" TargetMode="External"/><Relationship Id="rId3" Type="http://schemas.openxmlformats.org/officeDocument/2006/relationships/hyperlink" Target="https://en.wikipedia.org/wiki/Burmese_language" TargetMode="External"/><Relationship Id="rId7" Type="http://schemas.openxmlformats.org/officeDocument/2006/relationships/hyperlink" Target="https://en.wikipedia.org/wiki/Theravada" TargetMode="External"/><Relationship Id="rId12" Type="http://schemas.openxmlformats.org/officeDocument/2006/relationships/hyperlink" Target="https://en.wikipedia.org/wiki/Upasampada" TargetMode="External"/><Relationship Id="rId2" Type="http://schemas.openxmlformats.org/officeDocument/2006/relationships/image" Target="../media/image10.jpeg"/><Relationship Id="rId1" Type="http://schemas.openxmlformats.org/officeDocument/2006/relationships/slideLayout" Target="../slideLayouts/slideLayout8.xml"/><Relationship Id="rId6" Type="http://schemas.openxmlformats.org/officeDocument/2006/relationships/hyperlink" Target="https://en.wikipedia.org/wiki/Pabbajja" TargetMode="External"/><Relationship Id="rId11" Type="http://schemas.openxmlformats.org/officeDocument/2006/relationships/hyperlink" Target="https://en.wikipedia.org/wiki/Dharma" TargetMode="External"/><Relationship Id="rId5" Type="http://schemas.openxmlformats.org/officeDocument/2006/relationships/hyperlink" Target="https://en.wikipedia.org/wiki/Novitiate" TargetMode="External"/><Relationship Id="rId10" Type="http://schemas.openxmlformats.org/officeDocument/2006/relationships/hyperlink" Target="https://en.wikipedia.org/wiki/Sangha" TargetMode="External"/><Relationship Id="rId4" Type="http://schemas.openxmlformats.org/officeDocument/2006/relationships/hyperlink" Target="https://en.wikipedia.org/wiki/Help:IPA/Burmese" TargetMode="External"/><Relationship Id="rId9" Type="http://schemas.openxmlformats.org/officeDocument/2006/relationships/hyperlink" Target="https://en.wikipedia.org/wiki/Gautama_Buddh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Rite_of_passage" TargetMode="External"/><Relationship Id="rId2" Type="http://schemas.openxmlformats.org/officeDocument/2006/relationships/image" Target="../media/image11.jpeg"/><Relationship Id="rId1" Type="http://schemas.openxmlformats.org/officeDocument/2006/relationships/slideLayout" Target="../slideLayouts/slideLayout8.xml"/><Relationship Id="rId5" Type="http://schemas.openxmlformats.org/officeDocument/2006/relationships/hyperlink" Target="https://en.wikipedia.org/wiki/Kyaung" TargetMode="External"/><Relationship Id="rId4" Type="http://schemas.openxmlformats.org/officeDocument/2006/relationships/hyperlink" Target="https://en.wikipedia.org/wiki/Coming_of_ag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Pagoda" TargetMode="External"/><Relationship Id="rId3" Type="http://schemas.openxmlformats.org/officeDocument/2006/relationships/hyperlink" Target="https://en.wikipedia.org/wiki/Burmese_language" TargetMode="External"/><Relationship Id="rId7" Type="http://schemas.openxmlformats.org/officeDocument/2006/relationships/hyperlink" Target="https://en.wikipedia.org/wiki/Burma" TargetMode="External"/><Relationship Id="rId2" Type="http://schemas.openxmlformats.org/officeDocument/2006/relationships/image" Target="../media/image12.jpeg"/><Relationship Id="rId1" Type="http://schemas.openxmlformats.org/officeDocument/2006/relationships/slideLayout" Target="../slideLayouts/slideLayout8.xml"/><Relationship Id="rId6" Type="http://schemas.openxmlformats.org/officeDocument/2006/relationships/hyperlink" Target="https://en.wikipedia.org/wiki/Yangon" TargetMode="External"/><Relationship Id="rId5" Type="http://schemas.openxmlformats.org/officeDocument/2006/relationships/hyperlink" Target="https://en.wikipedia.org/wiki/Stupa" TargetMode="External"/><Relationship Id="rId10" Type="http://schemas.openxmlformats.org/officeDocument/2006/relationships/hyperlink" Target="https://en.wikipedia.org/wiki/Kandawgyi_Lake" TargetMode="External"/><Relationship Id="rId4" Type="http://schemas.openxmlformats.org/officeDocument/2006/relationships/hyperlink" Target="https://en.wikipedia.org/wiki/Help:IPA/Burmese" TargetMode="External"/><Relationship Id="rId9" Type="http://schemas.openxmlformats.org/officeDocument/2006/relationships/hyperlink" Target="https://en.wikipedia.org/wiki/Singuttara_Hi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MYANMAR</a:t>
            </a:r>
            <a:endParaRPr lang="en-US" dirty="0"/>
          </a:p>
        </p:txBody>
      </p:sp>
      <p:sp>
        <p:nvSpPr>
          <p:cNvPr id="3" name="Subtitle 2"/>
          <p:cNvSpPr>
            <a:spLocks noGrp="1"/>
          </p:cNvSpPr>
          <p:nvPr>
            <p:ph type="subTitle" idx="1"/>
          </p:nvPr>
        </p:nvSpPr>
        <p:spPr/>
        <p:txBody>
          <a:bodyPr/>
          <a:lstStyle/>
          <a:p>
            <a:r>
              <a:rPr lang="en-US" dirty="0" smtClean="0"/>
              <a:t>COUNTRY AND IMAGES</a:t>
            </a:r>
            <a:endParaRPr lang="en-US" dirty="0"/>
          </a:p>
        </p:txBody>
      </p:sp>
      <p:pic>
        <p:nvPicPr>
          <p:cNvPr id="4" name="Picture 3" descr="100px-Flag_of_the_State_of_Burma_(1943–1945).svg.png"/>
          <p:cNvPicPr>
            <a:picLocks noChangeAspect="1"/>
          </p:cNvPicPr>
          <p:nvPr/>
        </p:nvPicPr>
        <p:blipFill>
          <a:blip r:embed="rId2" cstate="print"/>
          <a:stretch>
            <a:fillRect/>
          </a:stretch>
        </p:blipFill>
        <p:spPr>
          <a:xfrm>
            <a:off x="609600" y="609600"/>
            <a:ext cx="1905000" cy="1143000"/>
          </a:xfrm>
          <a:prstGeom prst="rect">
            <a:avLst/>
          </a:prstGeom>
        </p:spPr>
      </p:pic>
      <p:pic>
        <p:nvPicPr>
          <p:cNvPr id="5" name="Picture 4" descr="100px-Flag_of_Burma_(1948–1974).svg.png"/>
          <p:cNvPicPr>
            <a:picLocks noChangeAspect="1"/>
          </p:cNvPicPr>
          <p:nvPr/>
        </p:nvPicPr>
        <p:blipFill>
          <a:blip r:embed="rId3" cstate="print"/>
          <a:stretch>
            <a:fillRect/>
          </a:stretch>
        </p:blipFill>
        <p:spPr>
          <a:xfrm>
            <a:off x="6096000" y="685800"/>
            <a:ext cx="1752600" cy="990600"/>
          </a:xfrm>
          <a:prstGeom prst="rect">
            <a:avLst/>
          </a:prstGeom>
        </p:spPr>
      </p:pic>
      <p:pic>
        <p:nvPicPr>
          <p:cNvPr id="6" name="Picture 5" descr="100px-Flag_of_Myanmar_(1974–2010).svg.png"/>
          <p:cNvPicPr>
            <a:picLocks noChangeAspect="1"/>
          </p:cNvPicPr>
          <p:nvPr/>
        </p:nvPicPr>
        <p:blipFill>
          <a:blip r:embed="rId4" cstate="print"/>
          <a:stretch>
            <a:fillRect/>
          </a:stretch>
        </p:blipFill>
        <p:spPr>
          <a:xfrm>
            <a:off x="609600" y="4419600"/>
            <a:ext cx="1921328" cy="1075943"/>
          </a:xfrm>
          <a:prstGeom prst="rect">
            <a:avLst/>
          </a:prstGeom>
        </p:spPr>
      </p:pic>
      <p:pic>
        <p:nvPicPr>
          <p:cNvPr id="7" name="Picture 6" descr="100px-Flag_of_Myanmar.svg.png"/>
          <p:cNvPicPr>
            <a:picLocks noChangeAspect="1"/>
          </p:cNvPicPr>
          <p:nvPr/>
        </p:nvPicPr>
        <p:blipFill>
          <a:blip r:embed="rId5" cstate="print"/>
          <a:stretch>
            <a:fillRect/>
          </a:stretch>
        </p:blipFill>
        <p:spPr>
          <a:xfrm>
            <a:off x="6400800" y="4495800"/>
            <a:ext cx="1828800" cy="1097661"/>
          </a:xfrm>
          <a:prstGeom prst="rect">
            <a:avLst/>
          </a:prstGeom>
        </p:spPr>
      </p:pic>
      <p:sp>
        <p:nvSpPr>
          <p:cNvPr id="12" name="TextBox 11"/>
          <p:cNvSpPr txBox="1"/>
          <p:nvPr/>
        </p:nvSpPr>
        <p:spPr>
          <a:xfrm>
            <a:off x="609600" y="1828800"/>
            <a:ext cx="1905000" cy="430887"/>
          </a:xfrm>
          <a:prstGeom prst="rect">
            <a:avLst/>
          </a:prstGeom>
          <a:noFill/>
        </p:spPr>
        <p:txBody>
          <a:bodyPr wrap="square" rtlCol="0">
            <a:spAutoFit/>
          </a:bodyPr>
          <a:lstStyle/>
          <a:p>
            <a:r>
              <a:rPr lang="en-US" sz="1100" dirty="0" smtClean="0">
                <a:latin typeface="Times New Roman" pitchFamily="18" charset="0"/>
                <a:cs typeface="Times New Roman" pitchFamily="18" charset="0"/>
              </a:rPr>
              <a:t>Flag of the </a:t>
            </a:r>
            <a:r>
              <a:rPr lang="en-US" sz="1100" dirty="0" smtClean="0">
                <a:latin typeface="Times New Roman" pitchFamily="18" charset="0"/>
                <a:cs typeface="Times New Roman" pitchFamily="18" charset="0"/>
                <a:hlinkClick r:id="rId6" tooltip="State of Burma"/>
              </a:rPr>
              <a:t>State of Burma</a:t>
            </a:r>
            <a:r>
              <a:rPr lang="en-US" sz="1100" dirty="0" smtClean="0">
                <a:latin typeface="Times New Roman" pitchFamily="18" charset="0"/>
                <a:cs typeface="Times New Roman" pitchFamily="18" charset="0"/>
              </a:rPr>
              <a:t> (1943–1945)</a:t>
            </a:r>
            <a:endParaRPr lang="en-US" sz="1100" dirty="0">
              <a:latin typeface="Times New Roman" pitchFamily="18" charset="0"/>
              <a:cs typeface="Times New Roman" pitchFamily="18" charset="0"/>
            </a:endParaRPr>
          </a:p>
        </p:txBody>
      </p:sp>
      <p:sp>
        <p:nvSpPr>
          <p:cNvPr id="14" name="TextBox 13"/>
          <p:cNvSpPr txBox="1"/>
          <p:nvPr/>
        </p:nvSpPr>
        <p:spPr>
          <a:xfrm>
            <a:off x="6096000" y="1752600"/>
            <a:ext cx="1752600" cy="600164"/>
          </a:xfrm>
          <a:prstGeom prst="rect">
            <a:avLst/>
          </a:prstGeom>
          <a:noFill/>
        </p:spPr>
        <p:txBody>
          <a:bodyPr wrap="square" rtlCol="0">
            <a:spAutoFit/>
          </a:bodyPr>
          <a:lstStyle/>
          <a:p>
            <a:r>
              <a:rPr lang="en-US" sz="1100" dirty="0" smtClean="0">
                <a:latin typeface="Times New Roman" pitchFamily="18" charset="0"/>
                <a:cs typeface="Times New Roman" pitchFamily="18" charset="0"/>
              </a:rPr>
              <a:t>Flag of the </a:t>
            </a:r>
            <a:r>
              <a:rPr lang="en-US" sz="1100" dirty="0" smtClean="0">
                <a:latin typeface="Times New Roman" pitchFamily="18" charset="0"/>
                <a:cs typeface="Times New Roman" pitchFamily="18" charset="0"/>
                <a:hlinkClick r:id="rId7" tooltip="Post-independence Burma, 1948–1962"/>
              </a:rPr>
              <a:t>Union of Burma</a:t>
            </a:r>
            <a:r>
              <a:rPr lang="en-US" sz="1100" dirty="0" smtClean="0">
                <a:latin typeface="Times New Roman" pitchFamily="18" charset="0"/>
                <a:cs typeface="Times New Roman" pitchFamily="18" charset="0"/>
              </a:rPr>
              <a:t> (4 January 1948 – 3 January 1974)</a:t>
            </a:r>
            <a:endParaRPr lang="en-US" sz="1100" dirty="0">
              <a:latin typeface="Times New Roman" pitchFamily="18" charset="0"/>
              <a:cs typeface="Times New Roman" pitchFamily="18" charset="0"/>
            </a:endParaRPr>
          </a:p>
        </p:txBody>
      </p:sp>
      <p:sp>
        <p:nvSpPr>
          <p:cNvPr id="15" name="TextBox 14"/>
          <p:cNvSpPr txBox="1"/>
          <p:nvPr/>
        </p:nvSpPr>
        <p:spPr>
          <a:xfrm>
            <a:off x="609600" y="5486400"/>
            <a:ext cx="1905000" cy="1107996"/>
          </a:xfrm>
          <a:prstGeom prst="rect">
            <a:avLst/>
          </a:prstGeom>
          <a:noFill/>
        </p:spPr>
        <p:txBody>
          <a:bodyPr wrap="square" rtlCol="0">
            <a:spAutoFit/>
          </a:bodyPr>
          <a:lstStyle/>
          <a:p>
            <a:r>
              <a:rPr lang="en-US" sz="1100" dirty="0" smtClean="0">
                <a:latin typeface="Times New Roman" pitchFamily="18" charset="0"/>
                <a:cs typeface="Times New Roman" pitchFamily="18" charset="0"/>
              </a:rPr>
              <a:t>Flag of the </a:t>
            </a:r>
            <a:r>
              <a:rPr lang="en-US" sz="1100" dirty="0" smtClean="0">
                <a:latin typeface="Times New Roman" pitchFamily="18" charset="0"/>
                <a:cs typeface="Times New Roman" pitchFamily="18" charset="0"/>
                <a:hlinkClick r:id="rId8" tooltip="Burmese Way to Socialism"/>
              </a:rPr>
              <a:t>Socialist Republic of the Union of Burma</a:t>
            </a:r>
            <a:r>
              <a:rPr lang="en-US" sz="1100" dirty="0" smtClean="0">
                <a:latin typeface="Times New Roman" pitchFamily="18" charset="0"/>
                <a:cs typeface="Times New Roman" pitchFamily="18" charset="0"/>
              </a:rPr>
              <a:t> (3 January 1974 – 18 September 1988), flag of the </a:t>
            </a:r>
            <a:r>
              <a:rPr lang="en-US" sz="1100" dirty="0" smtClean="0">
                <a:latin typeface="Times New Roman" pitchFamily="18" charset="0"/>
                <a:cs typeface="Times New Roman" pitchFamily="18" charset="0"/>
                <a:hlinkClick r:id="rId9" tooltip="State Peace and Development Council"/>
              </a:rPr>
              <a:t>Union of Myanmar</a:t>
            </a:r>
            <a:r>
              <a:rPr lang="en-US" sz="1100" dirty="0" smtClean="0">
                <a:latin typeface="Times New Roman" pitchFamily="18" charset="0"/>
                <a:cs typeface="Times New Roman" pitchFamily="18" charset="0"/>
              </a:rPr>
              <a:t> (18 September 1988 – 21 October 2010)</a:t>
            </a:r>
            <a:endParaRPr lang="en-US" sz="1100" dirty="0">
              <a:latin typeface="Times New Roman" pitchFamily="18" charset="0"/>
              <a:cs typeface="Times New Roman" pitchFamily="18" charset="0"/>
            </a:endParaRPr>
          </a:p>
        </p:txBody>
      </p:sp>
      <p:sp>
        <p:nvSpPr>
          <p:cNvPr id="16" name="TextBox 15"/>
          <p:cNvSpPr txBox="1"/>
          <p:nvPr/>
        </p:nvSpPr>
        <p:spPr>
          <a:xfrm>
            <a:off x="6400800" y="5638800"/>
            <a:ext cx="1828800" cy="600164"/>
          </a:xfrm>
          <a:prstGeom prst="rect">
            <a:avLst/>
          </a:prstGeom>
          <a:noFill/>
        </p:spPr>
        <p:txBody>
          <a:bodyPr wrap="square" rtlCol="0">
            <a:spAutoFit/>
          </a:bodyPr>
          <a:lstStyle/>
          <a:p>
            <a:r>
              <a:rPr lang="en-US" sz="1100" dirty="0" smtClean="0">
                <a:latin typeface="Times New Roman" pitchFamily="18" charset="0"/>
                <a:cs typeface="Times New Roman" pitchFamily="18" charset="0"/>
              </a:rPr>
              <a:t>Flag of Republic of the Union of Myanmar 21 October 2010</a:t>
            </a:r>
            <a:endParaRPr lang="en-US" sz="1100" dirty="0">
              <a:latin typeface="Times New Roman" pitchFamily="18" charset="0"/>
              <a:cs typeface="Times New Roman" pitchFamily="18" charset="0"/>
            </a:endParaRPr>
          </a:p>
        </p:txBody>
      </p:sp>
    </p:spTree>
  </p:cSld>
  <p:clrMapOvr>
    <a:masterClrMapping/>
  </p:clrMapOvr>
  <p:transition spd="med" advClick="0" advTm="19204">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SHWE DAGON PAGODA</a:t>
            </a:r>
            <a:endParaRPr lang="en-US" dirty="0"/>
          </a:p>
        </p:txBody>
      </p:sp>
      <p:pic>
        <p:nvPicPr>
          <p:cNvPr id="5" name="Content Placeholder 4" descr="3.jpg"/>
          <p:cNvPicPr>
            <a:picLocks noGrp="1" noChangeAspect="1"/>
          </p:cNvPicPr>
          <p:nvPr>
            <p:ph idx="1"/>
          </p:nvPr>
        </p:nvPicPr>
        <p:blipFill>
          <a:blip r:embed="rId2" cstate="print"/>
          <a:stretch>
            <a:fillRect/>
          </a:stretch>
        </p:blipFill>
        <p:spPr>
          <a:xfrm>
            <a:off x="3886200" y="1447800"/>
            <a:ext cx="4343400" cy="3886200"/>
          </a:xfrm>
        </p:spPr>
      </p:pic>
      <p:sp>
        <p:nvSpPr>
          <p:cNvPr id="4" name="Text Placeholder 3"/>
          <p:cNvSpPr>
            <a:spLocks noGrp="1"/>
          </p:cNvSpPr>
          <p:nvPr>
            <p:ph type="body" sz="half" idx="2"/>
          </p:nvPr>
        </p:nvSpPr>
        <p:spPr/>
        <p:txBody>
          <a:bodyPr/>
          <a:lstStyle/>
          <a:p>
            <a:r>
              <a:rPr lang="en-US" sz="2000" dirty="0" err="1" smtClean="0">
                <a:latin typeface="Times New Roman" pitchFamily="18" charset="0"/>
                <a:cs typeface="Times New Roman" pitchFamily="18" charset="0"/>
              </a:rPr>
              <a:t>Shwedagon</a:t>
            </a:r>
            <a:r>
              <a:rPr lang="en-US" sz="2000" dirty="0" smtClean="0">
                <a:latin typeface="Times New Roman" pitchFamily="18" charset="0"/>
                <a:cs typeface="Times New Roman" pitchFamily="18" charset="0"/>
              </a:rPr>
              <a:t> Pagoda is the most sacred </a:t>
            </a:r>
            <a:r>
              <a:rPr lang="en-US" sz="2000" u="sng" dirty="0" smtClean="0">
                <a:latin typeface="Times New Roman" pitchFamily="18" charset="0"/>
                <a:cs typeface="Times New Roman" pitchFamily="18" charset="0"/>
                <a:hlinkClick r:id="rId3" tooltip="Buddhism"/>
              </a:rPr>
              <a:t>Buddhist</a:t>
            </a:r>
            <a:r>
              <a:rPr lang="en-US" sz="2000" dirty="0" smtClean="0">
                <a:latin typeface="Times New Roman" pitchFamily="18" charset="0"/>
                <a:cs typeface="Times New Roman" pitchFamily="18" charset="0"/>
              </a:rPr>
              <a:t> pagoda in Myanmar, as it is believed to contain </a:t>
            </a:r>
            <a:r>
              <a:rPr lang="en-US" sz="2000" u="sng" dirty="0" smtClean="0">
                <a:latin typeface="Times New Roman" pitchFamily="18" charset="0"/>
                <a:cs typeface="Times New Roman" pitchFamily="18" charset="0"/>
                <a:hlinkClick r:id="rId4" tooltip="Relics associated with Buddha"/>
              </a:rPr>
              <a:t>relics</a:t>
            </a:r>
            <a:r>
              <a:rPr lang="en-US" sz="2000" dirty="0" smtClean="0">
                <a:latin typeface="Times New Roman" pitchFamily="18" charset="0"/>
                <a:cs typeface="Times New Roman" pitchFamily="18" charset="0"/>
              </a:rPr>
              <a:t> of the four previous </a:t>
            </a:r>
            <a:r>
              <a:rPr lang="en-US" sz="2000" u="sng" dirty="0" err="1" smtClean="0">
                <a:latin typeface="Times New Roman" pitchFamily="18" charset="0"/>
                <a:cs typeface="Times New Roman" pitchFamily="18" charset="0"/>
                <a:hlinkClick r:id="rId5" tooltip="Buddhahood"/>
              </a:rPr>
              <a:t>Buddhas</a:t>
            </a:r>
            <a:r>
              <a:rPr lang="en-US" sz="2000" dirty="0" smtClean="0">
                <a:latin typeface="Times New Roman" pitchFamily="18" charset="0"/>
                <a:cs typeface="Times New Roman" pitchFamily="18" charset="0"/>
              </a:rPr>
              <a:t> of the present </a:t>
            </a:r>
            <a:r>
              <a:rPr lang="en-US" sz="2000" u="sng" dirty="0" err="1" smtClean="0">
                <a:latin typeface="Times New Roman" pitchFamily="18" charset="0"/>
                <a:cs typeface="Times New Roman" pitchFamily="18" charset="0"/>
                <a:hlinkClick r:id="rId6" tooltip="Kalpa (aeon)"/>
              </a:rPr>
              <a:t>kalpa</a:t>
            </a:r>
            <a:r>
              <a:rPr lang="en-US" sz="2000" dirty="0" smtClean="0">
                <a:latin typeface="Times New Roman" pitchFamily="18" charset="0"/>
                <a:cs typeface="Times New Roman" pitchFamily="18" charset="0"/>
              </a:rPr>
              <a:t>. These relics include the staff of </a:t>
            </a:r>
            <a:r>
              <a:rPr lang="en-US" sz="2000" u="sng" dirty="0" err="1" smtClean="0">
                <a:latin typeface="Times New Roman" pitchFamily="18" charset="0"/>
                <a:cs typeface="Times New Roman" pitchFamily="18" charset="0"/>
                <a:hlinkClick r:id="rId7" tooltip="Kakusandha Buddha"/>
              </a:rPr>
              <a:t>Kakusandha</a:t>
            </a:r>
            <a:r>
              <a:rPr lang="en-US" sz="2000" dirty="0" smtClean="0">
                <a:latin typeface="Times New Roman" pitchFamily="18" charset="0"/>
                <a:cs typeface="Times New Roman" pitchFamily="18" charset="0"/>
              </a:rPr>
              <a:t>, the water filter of </a:t>
            </a:r>
            <a:r>
              <a:rPr lang="en-US" sz="2000" u="sng" dirty="0" err="1" smtClean="0">
                <a:latin typeface="Times New Roman" pitchFamily="18" charset="0"/>
                <a:cs typeface="Times New Roman" pitchFamily="18" charset="0"/>
                <a:hlinkClick r:id="rId8" tooltip="Koṇāgamana Buddha"/>
              </a:rPr>
              <a:t>Koṇāgamana</a:t>
            </a:r>
            <a:r>
              <a:rPr lang="en-US" sz="2000" dirty="0" smtClean="0">
                <a:latin typeface="Times New Roman" pitchFamily="18" charset="0"/>
                <a:cs typeface="Times New Roman" pitchFamily="18" charset="0"/>
              </a:rPr>
              <a:t>, a piece of the robe of </a:t>
            </a:r>
            <a:r>
              <a:rPr lang="en-US" sz="2000" u="sng" dirty="0" err="1" smtClean="0">
                <a:latin typeface="Times New Roman" pitchFamily="18" charset="0"/>
                <a:cs typeface="Times New Roman" pitchFamily="18" charset="0"/>
                <a:hlinkClick r:id="rId9" tooltip="Kassapa Buddha"/>
              </a:rPr>
              <a:t>Kassapa</a:t>
            </a:r>
            <a:r>
              <a:rPr lang="en-US" sz="2000" dirty="0" smtClean="0">
                <a:latin typeface="Times New Roman" pitchFamily="18" charset="0"/>
                <a:cs typeface="Times New Roman" pitchFamily="18" charset="0"/>
              </a:rPr>
              <a:t>, and eight strands of hair from the head of </a:t>
            </a:r>
            <a:r>
              <a:rPr lang="en-US" sz="2000" u="sng" dirty="0" smtClean="0">
                <a:latin typeface="Times New Roman" pitchFamily="18" charset="0"/>
                <a:cs typeface="Times New Roman" pitchFamily="18" charset="0"/>
                <a:hlinkClick r:id="rId10" tooltip="Gautama Buddha"/>
              </a:rPr>
              <a:t>Gautama</a:t>
            </a:r>
            <a:r>
              <a:rPr lang="en-US" sz="2000" dirty="0" smtClean="0">
                <a:latin typeface="Times New Roman" pitchFamily="18" charset="0"/>
                <a:cs typeface="Times New Roman" pitchFamily="18" charset="0"/>
              </a:rPr>
              <a:t>.</a:t>
            </a:r>
          </a:p>
          <a:p>
            <a:endParaRPr lang="en-US" dirty="0"/>
          </a:p>
        </p:txBody>
      </p:sp>
    </p:spTree>
  </p:cSld>
  <p:clrMapOvr>
    <a:masterClrMapping/>
  </p:clrMapOvr>
  <p:transition spd="med" advClick="0" advTm="18440">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PAGAN ANCIENT CITY</a:t>
            </a:r>
            <a:endParaRPr lang="en-US" dirty="0"/>
          </a:p>
        </p:txBody>
      </p:sp>
      <p:pic>
        <p:nvPicPr>
          <p:cNvPr id="5" name="Content Placeholder 4" descr="myan3.jpg"/>
          <p:cNvPicPr>
            <a:picLocks noGrp="1" noChangeAspect="1"/>
          </p:cNvPicPr>
          <p:nvPr>
            <p:ph idx="1"/>
          </p:nvPr>
        </p:nvPicPr>
        <p:blipFill>
          <a:blip r:embed="rId2" cstate="print"/>
          <a:stretch>
            <a:fillRect/>
          </a:stretch>
        </p:blipFill>
        <p:spPr>
          <a:xfrm>
            <a:off x="3581400" y="1371601"/>
            <a:ext cx="4953000" cy="3962399"/>
          </a:xfrm>
        </p:spPr>
      </p:pic>
      <p:sp>
        <p:nvSpPr>
          <p:cNvPr id="4" name="Text Placeholder 3"/>
          <p:cNvSpPr>
            <a:spLocks noGrp="1"/>
          </p:cNvSpPr>
          <p:nvPr>
            <p:ph type="body" sz="half" idx="2"/>
          </p:nvPr>
        </p:nvSpPr>
        <p:spPr/>
        <p:txBody>
          <a:bodyPr/>
          <a:lstStyle/>
          <a:p>
            <a:r>
              <a:rPr lang="en-US" sz="1600" dirty="0" smtClean="0">
                <a:latin typeface="Times New Roman" pitchFamily="18" charset="0"/>
                <a:cs typeface="Times New Roman" pitchFamily="18" charset="0"/>
              </a:rPr>
              <a:t>Pagan gradually grew to absorb its surrounding states until the 1050s–1060s when </a:t>
            </a:r>
            <a:r>
              <a:rPr lang="en-US" sz="1600" dirty="0" smtClean="0">
                <a:latin typeface="Times New Roman" pitchFamily="18" charset="0"/>
                <a:cs typeface="Times New Roman" pitchFamily="18" charset="0"/>
                <a:hlinkClick r:id="rId3" tooltip="Anawrahta"/>
              </a:rPr>
              <a:t>A-</a:t>
            </a:r>
            <a:r>
              <a:rPr lang="en-US" sz="1600" dirty="0" err="1" smtClean="0">
                <a:latin typeface="Times New Roman" pitchFamily="18" charset="0"/>
                <a:cs typeface="Times New Roman" pitchFamily="18" charset="0"/>
                <a:hlinkClick r:id="rId3" tooltip="Anawrahta"/>
              </a:rPr>
              <a:t>Naw</a:t>
            </a:r>
            <a:r>
              <a:rPr lang="en-US" sz="1600" dirty="0" smtClean="0">
                <a:latin typeface="Times New Roman" pitchFamily="18" charset="0"/>
                <a:cs typeface="Times New Roman" pitchFamily="18" charset="0"/>
                <a:hlinkClick r:id="rId3" tooltip="Anawrahta"/>
              </a:rPr>
              <a:t>-</a:t>
            </a:r>
            <a:r>
              <a:rPr lang="en-US" sz="1600" dirty="0" err="1" smtClean="0">
                <a:latin typeface="Times New Roman" pitchFamily="18" charset="0"/>
                <a:cs typeface="Times New Roman" pitchFamily="18" charset="0"/>
                <a:hlinkClick r:id="rId3" tooltip="Anawrahta"/>
              </a:rPr>
              <a:t>Rahta</a:t>
            </a:r>
            <a:r>
              <a:rPr lang="en-US" sz="1600" dirty="0" smtClean="0">
                <a:latin typeface="Times New Roman" pitchFamily="18" charset="0"/>
                <a:cs typeface="Times New Roman" pitchFamily="18" charset="0"/>
              </a:rPr>
              <a:t> founded the </a:t>
            </a:r>
            <a:r>
              <a:rPr lang="en-US" sz="1600" dirty="0" smtClean="0">
                <a:latin typeface="Times New Roman" pitchFamily="18" charset="0"/>
                <a:cs typeface="Times New Roman" pitchFamily="18" charset="0"/>
                <a:hlinkClick r:id="rId4" tooltip="Pagan Kingdom"/>
              </a:rPr>
              <a:t>Pagan Kingdom</a:t>
            </a:r>
            <a:r>
              <a:rPr lang="en-US" sz="1600" dirty="0" smtClean="0">
                <a:latin typeface="Times New Roman" pitchFamily="18" charset="0"/>
                <a:cs typeface="Times New Roman" pitchFamily="18" charset="0"/>
              </a:rPr>
              <a:t>, the first ever unification of the Irrawaddy valley and its periphery. In the 12th and 13th centuries, the Pagan Empire and the </a:t>
            </a:r>
            <a:r>
              <a:rPr lang="en-US" sz="1600" dirty="0" smtClean="0">
                <a:latin typeface="Times New Roman" pitchFamily="18" charset="0"/>
                <a:cs typeface="Times New Roman" pitchFamily="18" charset="0"/>
                <a:hlinkClick r:id="rId5" tooltip="Khmer Empire"/>
              </a:rPr>
              <a:t>Khmer Empire</a:t>
            </a:r>
            <a:r>
              <a:rPr lang="en-US" sz="1600" dirty="0" smtClean="0">
                <a:latin typeface="Times New Roman" pitchFamily="18" charset="0"/>
                <a:cs typeface="Times New Roman" pitchFamily="18" charset="0"/>
              </a:rPr>
              <a:t> were two main powers in </a:t>
            </a:r>
            <a:r>
              <a:rPr lang="en-US" sz="1600" dirty="0" smtClean="0">
                <a:latin typeface="Times New Roman" pitchFamily="18" charset="0"/>
                <a:cs typeface="Times New Roman" pitchFamily="18" charset="0"/>
                <a:hlinkClick r:id="rId6" tooltip="Mainland Southeast Asia"/>
              </a:rPr>
              <a:t>mainland Southeast Asia</a:t>
            </a:r>
            <a:r>
              <a:rPr lang="en-US" sz="1600" dirty="0" smtClean="0">
                <a:latin typeface="Times New Roman" pitchFamily="18" charset="0"/>
                <a:cs typeface="Times New Roman" pitchFamily="18" charset="0"/>
              </a:rPr>
              <a:t>. The </a:t>
            </a:r>
            <a:r>
              <a:rPr lang="en-US" sz="1600" u="sng" dirty="0" smtClean="0">
                <a:latin typeface="Times New Roman" pitchFamily="18" charset="0"/>
                <a:cs typeface="Times New Roman" pitchFamily="18" charset="0"/>
                <a:hlinkClick r:id="rId7"/>
              </a:rPr>
              <a:t>Burmese language</a:t>
            </a:r>
            <a:r>
              <a:rPr lang="en-US" sz="1600" dirty="0" smtClean="0">
                <a:latin typeface="Times New Roman" pitchFamily="18" charset="0"/>
                <a:cs typeface="Times New Roman" pitchFamily="18" charset="0"/>
              </a:rPr>
              <a:t> and culture gradually became dominant in the upper Irrawaddy valley, eclipsing the </a:t>
            </a:r>
            <a:r>
              <a:rPr lang="en-US" sz="1600" dirty="0" err="1" smtClean="0">
                <a:latin typeface="Times New Roman" pitchFamily="18" charset="0"/>
                <a:cs typeface="Times New Roman" pitchFamily="18" charset="0"/>
                <a:hlinkClick r:id="rId8" tooltip="Pyu language (Burma)"/>
              </a:rPr>
              <a:t>Pyu</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9" tooltip="Mon language"/>
              </a:rPr>
              <a:t>Mon</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hlinkClick r:id="rId10" tooltip="Pali"/>
              </a:rPr>
              <a:t>Pali</a:t>
            </a:r>
            <a:r>
              <a:rPr lang="en-US" sz="1600" dirty="0" smtClean="0">
                <a:latin typeface="Times New Roman" pitchFamily="18" charset="0"/>
                <a:cs typeface="Times New Roman" pitchFamily="18" charset="0"/>
              </a:rPr>
              <a:t> norms by the late 12th century.</a:t>
            </a:r>
            <a:r>
              <a:rPr lang="en-US" sz="1600" baseline="300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endParaRPr lang="en-US" dirty="0"/>
          </a:p>
        </p:txBody>
      </p:sp>
    </p:spTree>
  </p:cSld>
  <p:clrMapOvr>
    <a:masterClrMapping/>
  </p:clrMapOvr>
  <p:transition spd="med" advClick="0" advTm="18533">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BAGAN ANCIENT CITY</a:t>
            </a:r>
            <a:endParaRPr lang="en-US" dirty="0"/>
          </a:p>
        </p:txBody>
      </p:sp>
      <p:pic>
        <p:nvPicPr>
          <p:cNvPr id="5" name="Content Placeholder 4" descr="myan7.jpg"/>
          <p:cNvPicPr>
            <a:picLocks noGrp="1" noChangeAspect="1"/>
          </p:cNvPicPr>
          <p:nvPr>
            <p:ph idx="1"/>
          </p:nvPr>
        </p:nvPicPr>
        <p:blipFill>
          <a:blip r:embed="rId2" cstate="print"/>
          <a:stretch>
            <a:fillRect/>
          </a:stretch>
        </p:blipFill>
        <p:spPr>
          <a:xfrm>
            <a:off x="3581400" y="1447800"/>
            <a:ext cx="5029200" cy="4114800"/>
          </a:xfrm>
        </p:spPr>
      </p:pic>
      <p:sp>
        <p:nvSpPr>
          <p:cNvPr id="4" name="Text Placeholder 3"/>
          <p:cNvSpPr>
            <a:spLocks noGrp="1"/>
          </p:cNvSpPr>
          <p:nvPr>
            <p:ph type="body" sz="half" idx="2"/>
          </p:nvPr>
        </p:nvSpPr>
        <p:spPr/>
        <p:txBody>
          <a:bodyPr>
            <a:normAutofit/>
          </a:bodyPr>
          <a:lstStyle/>
          <a:p>
            <a:r>
              <a:rPr lang="en-US" sz="1800" dirty="0" smtClean="0">
                <a:latin typeface="Times New Roman" pitchFamily="18" charset="0"/>
                <a:cs typeface="Times New Roman" pitchFamily="18" charset="0"/>
              </a:rPr>
              <a:t>From 1044 to 1287, </a:t>
            </a:r>
            <a:r>
              <a:rPr lang="en-US" sz="1800" dirty="0" err="1" smtClean="0">
                <a:latin typeface="Times New Roman" pitchFamily="18" charset="0"/>
                <a:cs typeface="Times New Roman" pitchFamily="18" charset="0"/>
              </a:rPr>
              <a:t>Bagan</a:t>
            </a:r>
            <a:r>
              <a:rPr lang="en-US" sz="1800" dirty="0" smtClean="0">
                <a:latin typeface="Times New Roman" pitchFamily="18" charset="0"/>
                <a:cs typeface="Times New Roman" pitchFamily="18" charset="0"/>
              </a:rPr>
              <a:t> was the capital as well as the political, economic and cultural nerve center of the </a:t>
            </a:r>
            <a:r>
              <a:rPr lang="en-US" sz="1800" dirty="0" smtClean="0">
                <a:latin typeface="Times New Roman" pitchFamily="18" charset="0"/>
                <a:cs typeface="Times New Roman" pitchFamily="18" charset="0"/>
                <a:hlinkClick r:id="rId3" tooltip="Pagan Empire"/>
              </a:rPr>
              <a:t>Pagan Empire</a:t>
            </a:r>
            <a:r>
              <a:rPr lang="en-US" sz="1800" dirty="0" smtClean="0">
                <a:latin typeface="Times New Roman" pitchFamily="18" charset="0"/>
                <a:cs typeface="Times New Roman" pitchFamily="18" charset="0"/>
              </a:rPr>
              <a:t>. Over the course of 250 years, </a:t>
            </a:r>
            <a:r>
              <a:rPr lang="en-US" sz="1800" dirty="0" err="1" smtClean="0">
                <a:latin typeface="Times New Roman" pitchFamily="18" charset="0"/>
                <a:cs typeface="Times New Roman" pitchFamily="18" charset="0"/>
              </a:rPr>
              <a:t>Bagan's</a:t>
            </a:r>
            <a:r>
              <a:rPr lang="en-US" sz="1800" dirty="0" smtClean="0">
                <a:latin typeface="Times New Roman" pitchFamily="18" charset="0"/>
                <a:cs typeface="Times New Roman" pitchFamily="18" charset="0"/>
              </a:rPr>
              <a:t> rulers and their wealthy subjects constructed over 10,000 religious monuments (approximately 1000 </a:t>
            </a:r>
            <a:r>
              <a:rPr lang="en-US" sz="1800" dirty="0" err="1" smtClean="0">
                <a:latin typeface="Times New Roman" pitchFamily="18" charset="0"/>
                <a:cs typeface="Times New Roman" pitchFamily="18" charset="0"/>
              </a:rPr>
              <a:t>stupas</a:t>
            </a:r>
            <a:r>
              <a:rPr lang="en-US" sz="1800" dirty="0" smtClean="0">
                <a:latin typeface="Times New Roman" pitchFamily="18" charset="0"/>
                <a:cs typeface="Times New Roman" pitchFamily="18" charset="0"/>
              </a:rPr>
              <a:t>, 10,000 small temples and 3000 monasteries)</a:t>
            </a:r>
            <a:r>
              <a:rPr lang="en-US" sz="1800" baseline="30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in an area of 104 square </a:t>
            </a:r>
            <a:r>
              <a:rPr lang="en-US" sz="1800" dirty="0" err="1" smtClean="0">
                <a:latin typeface="Times New Roman" pitchFamily="18" charset="0"/>
                <a:cs typeface="Times New Roman" pitchFamily="18" charset="0"/>
              </a:rPr>
              <a:t>kilometres</a:t>
            </a:r>
            <a:r>
              <a:rPr lang="en-US" sz="1800" dirty="0" smtClean="0">
                <a:latin typeface="Times New Roman" pitchFamily="18" charset="0"/>
                <a:cs typeface="Times New Roman" pitchFamily="18" charset="0"/>
              </a:rPr>
              <a:t> (40 sq mi) in the </a:t>
            </a:r>
            <a:r>
              <a:rPr lang="en-US" sz="1800" dirty="0" err="1" smtClean="0">
                <a:latin typeface="Times New Roman" pitchFamily="18" charset="0"/>
                <a:cs typeface="Times New Roman" pitchFamily="18" charset="0"/>
              </a:rPr>
              <a:t>Bagan</a:t>
            </a:r>
            <a:r>
              <a:rPr lang="en-US" sz="1800" dirty="0" smtClean="0">
                <a:latin typeface="Times New Roman" pitchFamily="18" charset="0"/>
                <a:cs typeface="Times New Roman" pitchFamily="18" charset="0"/>
              </a:rPr>
              <a:t> plains.</a:t>
            </a:r>
            <a:endParaRPr lang="en-US" sz="1800" dirty="0">
              <a:latin typeface="Times New Roman" pitchFamily="18" charset="0"/>
              <a:cs typeface="Times New Roman" pitchFamily="18" charset="0"/>
            </a:endParaRPr>
          </a:p>
        </p:txBody>
      </p:sp>
    </p:spTree>
  </p:cSld>
  <p:clrMapOvr>
    <a:masterClrMapping/>
  </p:clrMapOvr>
  <p:transition spd="med" advClick="0" advTm="18455">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KYAITIYO PAGODA</a:t>
            </a:r>
            <a:endParaRPr lang="en-US" dirty="0"/>
          </a:p>
        </p:txBody>
      </p:sp>
      <p:pic>
        <p:nvPicPr>
          <p:cNvPr id="5" name="Content Placeholder 4" descr="myan4.jpg"/>
          <p:cNvPicPr>
            <a:picLocks noGrp="1" noChangeAspect="1"/>
          </p:cNvPicPr>
          <p:nvPr>
            <p:ph idx="1"/>
          </p:nvPr>
        </p:nvPicPr>
        <p:blipFill>
          <a:blip r:embed="rId2" cstate="print"/>
          <a:stretch>
            <a:fillRect/>
          </a:stretch>
        </p:blipFill>
        <p:spPr>
          <a:xfrm>
            <a:off x="3733800" y="1447800"/>
            <a:ext cx="4724399" cy="3809999"/>
          </a:xfrm>
        </p:spPr>
      </p:pic>
      <p:sp>
        <p:nvSpPr>
          <p:cNvPr id="4" name="Text Placeholder 3"/>
          <p:cNvSpPr>
            <a:spLocks noGrp="1"/>
          </p:cNvSpPr>
          <p:nvPr>
            <p:ph type="body" sz="half" idx="2"/>
          </p:nvPr>
        </p:nvSpPr>
        <p:spPr/>
        <p:txBody>
          <a:bodyPr>
            <a:normAutofit lnSpcReduction="10000"/>
          </a:bodyPr>
          <a:lstStyle/>
          <a:p>
            <a:r>
              <a:rPr lang="en-US" sz="1500" b="1" dirty="0" err="1" smtClean="0">
                <a:latin typeface="Times New Roman" pitchFamily="18" charset="0"/>
                <a:cs typeface="Times New Roman" pitchFamily="18" charset="0"/>
              </a:rPr>
              <a:t>Kyaiktiyo</a:t>
            </a:r>
            <a:r>
              <a:rPr lang="en-US" sz="1500" b="1" dirty="0" smtClean="0">
                <a:latin typeface="Times New Roman" pitchFamily="18" charset="0"/>
                <a:cs typeface="Times New Roman" pitchFamily="18" charset="0"/>
              </a:rPr>
              <a:t> Pagoda</a:t>
            </a:r>
            <a:r>
              <a:rPr lang="en-US" sz="1500" dirty="0" smtClean="0">
                <a:latin typeface="Times New Roman" pitchFamily="18" charset="0"/>
                <a:cs typeface="Times New Roman" pitchFamily="18" charset="0"/>
              </a:rPr>
              <a:t> (</a:t>
            </a:r>
            <a:r>
              <a:rPr lang="en-US" sz="1500" u="sng" dirty="0" smtClean="0">
                <a:latin typeface="Times New Roman" pitchFamily="18" charset="0"/>
                <a:cs typeface="Times New Roman" pitchFamily="18" charset="0"/>
                <a:hlinkClick r:id="rId3" tooltip="Burmese language"/>
              </a:rPr>
              <a:t>Burmese</a:t>
            </a:r>
            <a:r>
              <a:rPr lang="en-US" sz="1500" dirty="0" smtClean="0">
                <a:latin typeface="Times New Roman" pitchFamily="18" charset="0"/>
                <a:cs typeface="Times New Roman" pitchFamily="18" charset="0"/>
              </a:rPr>
              <a:t>: </a:t>
            </a:r>
            <a:r>
              <a:rPr lang="en-US" sz="1500" u="sng" dirty="0" smtClean="0">
                <a:latin typeface="Times New Roman" pitchFamily="18" charset="0"/>
                <a:cs typeface="Times New Roman" pitchFamily="18" charset="0"/>
                <a:hlinkClick r:id="rId4" tooltip="Help:IPA/Burmese"/>
              </a:rPr>
              <a:t>[</a:t>
            </a:r>
            <a:r>
              <a:rPr lang="en-US" sz="1500" u="sng" dirty="0" err="1" smtClean="0">
                <a:latin typeface="Times New Roman" pitchFamily="18" charset="0"/>
                <a:cs typeface="Times New Roman" pitchFamily="18" charset="0"/>
                <a:hlinkClick r:id="rId4" tooltip="Help:IPA/Burmese"/>
              </a:rPr>
              <a:t>tɕaiʔtʰíjó</a:t>
            </a:r>
            <a:r>
              <a:rPr lang="en-US" sz="1500" u="sng" dirty="0" smtClean="0">
                <a:latin typeface="Times New Roman" pitchFamily="18" charset="0"/>
                <a:cs typeface="Times New Roman" pitchFamily="18" charset="0"/>
                <a:hlinkClick r:id="rId4" tooltip="Help:IPA/Burmese"/>
              </a:rPr>
              <a:t> </a:t>
            </a:r>
            <a:r>
              <a:rPr lang="en-US" sz="1500" u="sng" dirty="0" err="1" smtClean="0">
                <a:latin typeface="Times New Roman" pitchFamily="18" charset="0"/>
                <a:cs typeface="Times New Roman" pitchFamily="18" charset="0"/>
                <a:hlinkClick r:id="rId4" tooltip="Help:IPA/Burmese"/>
              </a:rPr>
              <a:t>pʰəjá</a:t>
            </a:r>
            <a:r>
              <a:rPr lang="en-US" sz="1500" u="sng" dirty="0" smtClean="0">
                <a:latin typeface="Times New Roman" pitchFamily="18" charset="0"/>
                <a:cs typeface="Times New Roman" pitchFamily="18" charset="0"/>
                <a:hlinkClick r:id="rId4" tooltip="Help:IPA/Burmese"/>
              </a:rPr>
              <a:t>]</a:t>
            </a:r>
            <a:r>
              <a:rPr lang="en-US" sz="1500" dirty="0" smtClean="0">
                <a:latin typeface="Times New Roman" pitchFamily="18" charset="0"/>
                <a:cs typeface="Times New Roman" pitchFamily="18" charset="0"/>
              </a:rPr>
              <a:t>; </a:t>
            </a:r>
            <a:r>
              <a:rPr lang="en-US" sz="1500" u="sng" dirty="0" smtClean="0">
                <a:latin typeface="Times New Roman" pitchFamily="18" charset="0"/>
                <a:cs typeface="Times New Roman" pitchFamily="18" charset="0"/>
                <a:hlinkClick r:id="rId5" tooltip="Mon language"/>
              </a:rPr>
              <a:t>Mon</a:t>
            </a:r>
            <a:r>
              <a:rPr lang="en-US" sz="1500" dirty="0" smtClean="0">
                <a:latin typeface="Times New Roman" pitchFamily="18" charset="0"/>
                <a:cs typeface="Times New Roman" pitchFamily="18" charset="0"/>
              </a:rPr>
              <a:t>:</a:t>
            </a:r>
            <a:r>
              <a:rPr lang="en-US" sz="1500" u="sng" dirty="0" smtClean="0">
                <a:latin typeface="Times New Roman" pitchFamily="18" charset="0"/>
                <a:cs typeface="Times New Roman" pitchFamily="18" charset="0"/>
                <a:hlinkClick r:id="rId6" tooltip="Help:IPA"/>
              </a:rPr>
              <a:t>[</a:t>
            </a:r>
            <a:r>
              <a:rPr lang="en-US" sz="1500" u="sng" dirty="0" err="1" smtClean="0">
                <a:latin typeface="Times New Roman" pitchFamily="18" charset="0"/>
                <a:cs typeface="Times New Roman" pitchFamily="18" charset="0"/>
                <a:hlinkClick r:id="rId6" tooltip="Help:IPA"/>
              </a:rPr>
              <a:t>tɕaiʔ</a:t>
            </a:r>
            <a:r>
              <a:rPr lang="en-US" sz="1500" u="sng" dirty="0" smtClean="0">
                <a:latin typeface="Times New Roman" pitchFamily="18" charset="0"/>
                <a:cs typeface="Times New Roman" pitchFamily="18" charset="0"/>
                <a:hlinkClick r:id="rId6" tooltip="Help:IPA"/>
              </a:rPr>
              <a:t> </a:t>
            </a:r>
            <a:r>
              <a:rPr lang="en-US" sz="1500" u="sng" dirty="0" err="1" smtClean="0">
                <a:latin typeface="Times New Roman" pitchFamily="18" charset="0"/>
                <a:cs typeface="Times New Roman" pitchFamily="18" charset="0"/>
                <a:hlinkClick r:id="rId6" tooltip="Help:IPA"/>
              </a:rPr>
              <a:t>sɔeʔ</a:t>
            </a:r>
            <a:r>
              <a:rPr lang="en-US" sz="1500" u="sng" dirty="0" smtClean="0">
                <a:latin typeface="Times New Roman" pitchFamily="18" charset="0"/>
                <a:cs typeface="Times New Roman" pitchFamily="18" charset="0"/>
                <a:hlinkClick r:id="rId6" tooltip="Help:IPA"/>
              </a:rPr>
              <a:t> </a:t>
            </a:r>
            <a:r>
              <a:rPr lang="en-US" sz="1500" u="sng" dirty="0" err="1" smtClean="0">
                <a:latin typeface="Times New Roman" pitchFamily="18" charset="0"/>
                <a:cs typeface="Times New Roman" pitchFamily="18" charset="0"/>
                <a:hlinkClick r:id="rId6" tooltip="Help:IPA"/>
              </a:rPr>
              <a:t>jɜ</a:t>
            </a:r>
            <a:r>
              <a:rPr lang="en-US" sz="1500" u="sng" dirty="0" smtClean="0">
                <a:latin typeface="Times New Roman" pitchFamily="18" charset="0"/>
                <a:cs typeface="Times New Roman" pitchFamily="18" charset="0"/>
                <a:hlinkClick r:id="rId6" tooltip="Help:IPA"/>
              </a:rPr>
              <a:t>̀]</a:t>
            </a:r>
            <a:r>
              <a:rPr lang="en-US" sz="1500" dirty="0" smtClean="0">
                <a:latin typeface="Times New Roman" pitchFamily="18" charset="0"/>
                <a:cs typeface="Times New Roman" pitchFamily="18" charset="0"/>
              </a:rPr>
              <a:t>; also known as </a:t>
            </a:r>
            <a:r>
              <a:rPr lang="en-US" sz="1500" b="1" dirty="0" smtClean="0">
                <a:latin typeface="Times New Roman" pitchFamily="18" charset="0"/>
                <a:cs typeface="Times New Roman" pitchFamily="18" charset="0"/>
              </a:rPr>
              <a:t>Golden Rock</a:t>
            </a:r>
            <a:r>
              <a:rPr lang="en-US" sz="1500" dirty="0" smtClean="0">
                <a:latin typeface="Times New Roman" pitchFamily="18" charset="0"/>
                <a:cs typeface="Times New Roman" pitchFamily="18" charset="0"/>
              </a:rPr>
              <a:t>) is a well-known </a:t>
            </a:r>
            <a:r>
              <a:rPr lang="en-US" sz="1500" u="sng" dirty="0" smtClean="0">
                <a:latin typeface="Times New Roman" pitchFamily="18" charset="0"/>
                <a:cs typeface="Times New Roman" pitchFamily="18" charset="0"/>
                <a:hlinkClick r:id="rId7" tooltip="Buddhism"/>
              </a:rPr>
              <a:t>Buddhist</a:t>
            </a:r>
            <a:r>
              <a:rPr lang="en-US" sz="1500" dirty="0" smtClean="0">
                <a:latin typeface="Times New Roman" pitchFamily="18" charset="0"/>
                <a:cs typeface="Times New Roman" pitchFamily="18" charset="0"/>
              </a:rPr>
              <a:t> pilgrimage site in </a:t>
            </a:r>
            <a:r>
              <a:rPr lang="en-US" sz="1500" u="sng" dirty="0" smtClean="0">
                <a:latin typeface="Times New Roman" pitchFamily="18" charset="0"/>
                <a:cs typeface="Times New Roman" pitchFamily="18" charset="0"/>
                <a:hlinkClick r:id="rId8" tooltip="Mon State"/>
              </a:rPr>
              <a:t>Mon State</a:t>
            </a:r>
            <a:r>
              <a:rPr lang="en-US" sz="1500" dirty="0" smtClean="0">
                <a:latin typeface="Times New Roman" pitchFamily="18" charset="0"/>
                <a:cs typeface="Times New Roman" pitchFamily="18" charset="0"/>
              </a:rPr>
              <a:t>, </a:t>
            </a:r>
            <a:r>
              <a:rPr lang="en-US" sz="1500" u="sng" dirty="0" smtClean="0">
                <a:latin typeface="Times New Roman" pitchFamily="18" charset="0"/>
                <a:cs typeface="Times New Roman" pitchFamily="18" charset="0"/>
                <a:hlinkClick r:id="rId9" tooltip="Burma"/>
              </a:rPr>
              <a:t>Burma</a:t>
            </a:r>
            <a:r>
              <a:rPr lang="en-US" sz="1500" dirty="0" smtClean="0">
                <a:latin typeface="Times New Roman" pitchFamily="18" charset="0"/>
                <a:cs typeface="Times New Roman" pitchFamily="18" charset="0"/>
              </a:rPr>
              <a:t>. It is a small pagoda (7.3 </a:t>
            </a:r>
            <a:r>
              <a:rPr lang="en-US" sz="1500" dirty="0" err="1" smtClean="0">
                <a:latin typeface="Times New Roman" pitchFamily="18" charset="0"/>
                <a:cs typeface="Times New Roman" pitchFamily="18" charset="0"/>
              </a:rPr>
              <a:t>metres</a:t>
            </a:r>
            <a:r>
              <a:rPr lang="en-US" sz="1500" dirty="0" smtClean="0">
                <a:latin typeface="Times New Roman" pitchFamily="18" charset="0"/>
                <a:cs typeface="Times New Roman" pitchFamily="18" charset="0"/>
              </a:rPr>
              <a:t> (24 ft)) built on the top of a granite boulder covered with gold leaves pasted on by its male devotees. According to legend, the Golden Rock itself is precariously perched on a strand of the </a:t>
            </a:r>
            <a:r>
              <a:rPr lang="en-US" sz="1500" u="sng" dirty="0" smtClean="0">
                <a:latin typeface="Times New Roman" pitchFamily="18" charset="0"/>
                <a:cs typeface="Times New Roman" pitchFamily="18" charset="0"/>
                <a:hlinkClick r:id="rId10" tooltip="Buddha"/>
              </a:rPr>
              <a:t>Buddha</a:t>
            </a:r>
            <a:r>
              <a:rPr lang="en-US" sz="1500" dirty="0" smtClean="0">
                <a:latin typeface="Times New Roman" pitchFamily="18" charset="0"/>
                <a:cs typeface="Times New Roman" pitchFamily="18" charset="0"/>
              </a:rPr>
              <a:t>'s hair. The </a:t>
            </a:r>
            <a:r>
              <a:rPr lang="en-US" sz="1500" u="sng" dirty="0" smtClean="0">
                <a:latin typeface="Times New Roman" pitchFamily="18" charset="0"/>
                <a:cs typeface="Times New Roman" pitchFamily="18" charset="0"/>
                <a:hlinkClick r:id="rId11" tooltip="Balancing rock"/>
              </a:rPr>
              <a:t>balancing rock</a:t>
            </a:r>
            <a:r>
              <a:rPr lang="en-US" sz="1500" dirty="0" smtClean="0">
                <a:latin typeface="Times New Roman" pitchFamily="18" charset="0"/>
                <a:cs typeface="Times New Roman" pitchFamily="18" charset="0"/>
              </a:rPr>
              <a:t> seems to defy gravity, as it perpetually appears to be on the verge of rolling down the hill. The rock and the pagoda are at the top of Mt. </a:t>
            </a:r>
            <a:r>
              <a:rPr lang="en-US" sz="1500" dirty="0" err="1" smtClean="0">
                <a:latin typeface="Times New Roman" pitchFamily="18" charset="0"/>
                <a:cs typeface="Times New Roman" pitchFamily="18" charset="0"/>
              </a:rPr>
              <a:t>Kyaiktiyo</a:t>
            </a:r>
            <a:r>
              <a:rPr lang="en-US" sz="1500" dirty="0" smtClean="0">
                <a:latin typeface="Times New Roman" pitchFamily="18" charset="0"/>
                <a:cs typeface="Times New Roman" pitchFamily="18" charset="0"/>
              </a:rPr>
              <a:t>. It is the third most important Buddhist pilgrimage site in Burma after the </a:t>
            </a:r>
            <a:r>
              <a:rPr lang="en-US" sz="1500" u="sng" dirty="0" err="1" smtClean="0">
                <a:latin typeface="Times New Roman" pitchFamily="18" charset="0"/>
                <a:cs typeface="Times New Roman" pitchFamily="18" charset="0"/>
                <a:hlinkClick r:id="rId12" tooltip="Shwedagon Pagoda"/>
              </a:rPr>
              <a:t>Shwedagon</a:t>
            </a:r>
            <a:r>
              <a:rPr lang="en-US" sz="1500" u="sng" dirty="0" smtClean="0">
                <a:latin typeface="Times New Roman" pitchFamily="18" charset="0"/>
                <a:cs typeface="Times New Roman" pitchFamily="18" charset="0"/>
                <a:hlinkClick r:id="rId12" tooltip="Shwedagon Pagoda"/>
              </a:rPr>
              <a:t> Pagoda</a:t>
            </a:r>
            <a:r>
              <a:rPr lang="en-US" sz="1500" dirty="0" smtClean="0">
                <a:latin typeface="Times New Roman" pitchFamily="18" charset="0"/>
                <a:cs typeface="Times New Roman" pitchFamily="18" charset="0"/>
              </a:rPr>
              <a:t> and the </a:t>
            </a:r>
            <a:r>
              <a:rPr lang="en-US" sz="1500" u="sng" dirty="0" err="1" smtClean="0">
                <a:latin typeface="Times New Roman" pitchFamily="18" charset="0"/>
                <a:cs typeface="Times New Roman" pitchFamily="18" charset="0"/>
                <a:hlinkClick r:id="rId13" tooltip="Mahamuni Buddha"/>
              </a:rPr>
              <a:t>Mahamuni</a:t>
            </a:r>
            <a:r>
              <a:rPr lang="en-US" sz="1500" u="sng" dirty="0" smtClean="0">
                <a:latin typeface="Times New Roman" pitchFamily="18" charset="0"/>
                <a:cs typeface="Times New Roman" pitchFamily="18" charset="0"/>
                <a:hlinkClick r:id="rId13" tooltip="Mahamuni Buddha"/>
              </a:rPr>
              <a:t> Pagoda</a:t>
            </a:r>
            <a:r>
              <a:rPr lang="en-US" sz="1500" dirty="0" smtClean="0">
                <a:latin typeface="Times New Roman" pitchFamily="18" charset="0"/>
                <a:cs typeface="Times New Roman" pitchFamily="18" charset="0"/>
              </a:rPr>
              <a:t>.</a:t>
            </a:r>
          </a:p>
          <a:p>
            <a:endParaRPr lang="en-US" dirty="0"/>
          </a:p>
        </p:txBody>
      </p:sp>
    </p:spTree>
  </p:cSld>
  <p:clrMapOvr>
    <a:masterClrMapping/>
  </p:clrMapOvr>
  <p:transition spd="med" advClick="0" advTm="18237">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MOUNT POPA AND TAUNG KALAT        </a:t>
            </a:r>
            <a:r>
              <a:rPr lang="en-US" b="0" dirty="0" smtClean="0"/>
              <a:t>(pedestal hill)</a:t>
            </a:r>
            <a:endParaRPr lang="en-US" dirty="0"/>
          </a:p>
        </p:txBody>
      </p:sp>
      <p:pic>
        <p:nvPicPr>
          <p:cNvPr id="5" name="Content Placeholder 4" descr="myan6.jpg"/>
          <p:cNvPicPr>
            <a:picLocks noGrp="1" noChangeAspect="1"/>
          </p:cNvPicPr>
          <p:nvPr>
            <p:ph idx="1"/>
          </p:nvPr>
        </p:nvPicPr>
        <p:blipFill>
          <a:blip r:embed="rId2" cstate="print"/>
          <a:stretch>
            <a:fillRect/>
          </a:stretch>
        </p:blipFill>
        <p:spPr>
          <a:xfrm>
            <a:off x="3810000" y="1447801"/>
            <a:ext cx="4419600" cy="3886200"/>
          </a:xfrm>
        </p:spPr>
      </p:pic>
      <p:sp>
        <p:nvSpPr>
          <p:cNvPr id="4" name="Text Placeholder 3"/>
          <p:cNvSpPr>
            <a:spLocks noGrp="1"/>
          </p:cNvSpPr>
          <p:nvPr>
            <p:ph type="body" sz="half" idx="2"/>
          </p:nvPr>
        </p:nvSpPr>
        <p:spPr/>
        <p:txBody>
          <a:bodyPr/>
          <a:lstStyle/>
          <a:p>
            <a:r>
              <a:rPr lang="en-US" sz="1500" dirty="0" smtClean="0">
                <a:latin typeface="Times New Roman" pitchFamily="18" charset="0"/>
                <a:cs typeface="Times New Roman" pitchFamily="18" charset="0"/>
              </a:rPr>
              <a:t>Many legends are associated with this mountain including its dubious creation from a great earthquake and the mountain erupted out of the ground in 442 </a:t>
            </a:r>
            <a:r>
              <a:rPr lang="en-US" sz="1500" dirty="0" err="1" smtClean="0">
                <a:latin typeface="Times New Roman" pitchFamily="18" charset="0"/>
                <a:cs typeface="Times New Roman" pitchFamily="18" charset="0"/>
              </a:rPr>
              <a:t>BC.It</a:t>
            </a:r>
            <a:r>
              <a:rPr lang="en-US" sz="1500" dirty="0" smtClean="0">
                <a:latin typeface="Times New Roman" pitchFamily="18" charset="0"/>
                <a:cs typeface="Times New Roman" pitchFamily="18" charset="0"/>
              </a:rPr>
              <a:t> is possible that the legends about </a:t>
            </a:r>
            <a:r>
              <a:rPr lang="en-US" sz="1500" dirty="0" err="1" smtClean="0">
                <a:latin typeface="Times New Roman" pitchFamily="18" charset="0"/>
                <a:cs typeface="Times New Roman" pitchFamily="18" charset="0"/>
              </a:rPr>
              <a:t>Nats</a:t>
            </a:r>
            <a:r>
              <a:rPr lang="en-US" sz="1500" dirty="0" smtClean="0">
                <a:latin typeface="Times New Roman" pitchFamily="18" charset="0"/>
                <a:cs typeface="Times New Roman" pitchFamily="18" charset="0"/>
              </a:rPr>
              <a:t> represent a heritage of earlier </a:t>
            </a:r>
            <a:r>
              <a:rPr lang="en-US" sz="1500" u="sng" dirty="0" smtClean="0">
                <a:latin typeface="Times New Roman" pitchFamily="18" charset="0"/>
                <a:cs typeface="Times New Roman" pitchFamily="18" charset="0"/>
                <a:hlinkClick r:id="rId3" tooltip="Animism"/>
              </a:rPr>
              <a:t>animist</a:t>
            </a:r>
            <a:r>
              <a:rPr lang="en-US" sz="1500" dirty="0" smtClean="0">
                <a:latin typeface="Times New Roman" pitchFamily="18" charset="0"/>
                <a:cs typeface="Times New Roman" pitchFamily="18" charset="0"/>
              </a:rPr>
              <a:t> religions in Burmese countryside, which were </a:t>
            </a:r>
            <a:r>
              <a:rPr lang="en-US" sz="1500" u="sng" dirty="0" err="1" smtClean="0">
                <a:latin typeface="Times New Roman" pitchFamily="18" charset="0"/>
                <a:cs typeface="Times New Roman" pitchFamily="18" charset="0"/>
                <a:hlinkClick r:id="rId4" tooltip="Syncretism"/>
              </a:rPr>
              <a:t>syncreticised</a:t>
            </a:r>
            <a:r>
              <a:rPr lang="en-US" sz="1500" dirty="0" smtClean="0">
                <a:latin typeface="Times New Roman" pitchFamily="18" charset="0"/>
                <a:cs typeface="Times New Roman" pitchFamily="18" charset="0"/>
              </a:rPr>
              <a:t> with </a:t>
            </a:r>
            <a:r>
              <a:rPr lang="en-US" sz="1500" u="sng" dirty="0" smtClean="0">
                <a:latin typeface="Times New Roman" pitchFamily="18" charset="0"/>
                <a:cs typeface="Times New Roman" pitchFamily="18" charset="0"/>
                <a:hlinkClick r:id="rId5" tooltip="Buddhism"/>
              </a:rPr>
              <a:t>Buddhist</a:t>
            </a:r>
            <a:r>
              <a:rPr lang="en-US" sz="1500" dirty="0" smtClean="0">
                <a:latin typeface="Times New Roman" pitchFamily="18" charset="0"/>
                <a:cs typeface="Times New Roman" pitchFamily="18" charset="0"/>
              </a:rPr>
              <a:t> religion in the 11th century. There are legends that before the reign of </a:t>
            </a:r>
            <a:r>
              <a:rPr lang="en-US" sz="1500" dirty="0" err="1" smtClean="0">
                <a:latin typeface="Times New Roman" pitchFamily="18" charset="0"/>
                <a:cs typeface="Times New Roman" pitchFamily="18" charset="0"/>
              </a:rPr>
              <a:t>Bagan</a:t>
            </a:r>
            <a:r>
              <a:rPr lang="en-US" sz="1500" dirty="0" smtClean="0">
                <a:latin typeface="Times New Roman" pitchFamily="18" charset="0"/>
                <a:cs typeface="Times New Roman" pitchFamily="18" charset="0"/>
              </a:rPr>
              <a:t> king </a:t>
            </a:r>
            <a:r>
              <a:rPr lang="en-US" sz="1500" dirty="0" err="1" smtClean="0">
                <a:latin typeface="Times New Roman" pitchFamily="18" charset="0"/>
                <a:cs typeface="Times New Roman" pitchFamily="18" charset="0"/>
              </a:rPr>
              <a:t>Anawrahta</a:t>
            </a:r>
            <a:r>
              <a:rPr lang="en-US" sz="1500" dirty="0" smtClean="0">
                <a:latin typeface="Times New Roman" pitchFamily="18" charset="0"/>
                <a:cs typeface="Times New Roman" pitchFamily="18" charset="0"/>
              </a:rPr>
              <a:t> (1044 - 1077) hundreds of animals were sacrificed here as a part of </a:t>
            </a:r>
            <a:r>
              <a:rPr lang="en-US" sz="1500" dirty="0" err="1" smtClean="0">
                <a:latin typeface="Times New Roman" pitchFamily="18" charset="0"/>
                <a:cs typeface="Times New Roman" pitchFamily="18" charset="0"/>
              </a:rPr>
              <a:t>nat</a:t>
            </a:r>
            <a:r>
              <a:rPr lang="en-US" sz="1500" dirty="0" smtClean="0">
                <a:latin typeface="Times New Roman" pitchFamily="18" charset="0"/>
                <a:cs typeface="Times New Roman" pitchFamily="18" charset="0"/>
              </a:rPr>
              <a:t> worship rituals. Mount </a:t>
            </a:r>
            <a:r>
              <a:rPr lang="en-US" sz="1500" dirty="0" err="1" smtClean="0">
                <a:latin typeface="Times New Roman" pitchFamily="18" charset="0"/>
                <a:cs typeface="Times New Roman" pitchFamily="18" charset="0"/>
              </a:rPr>
              <a:t>Popa</a:t>
            </a:r>
            <a:r>
              <a:rPr lang="en-US" sz="1500" dirty="0" smtClean="0">
                <a:latin typeface="Times New Roman" pitchFamily="18" charset="0"/>
                <a:cs typeface="Times New Roman" pitchFamily="18" charset="0"/>
              </a:rPr>
              <a:t> is considered the abode of Burma's most powerful </a:t>
            </a:r>
            <a:r>
              <a:rPr lang="en-US" sz="1500" u="sng" dirty="0" err="1" smtClean="0">
                <a:latin typeface="Times New Roman" pitchFamily="18" charset="0"/>
                <a:cs typeface="Times New Roman" pitchFamily="18" charset="0"/>
                <a:hlinkClick r:id="rId6" tooltip="Nat (spirit)"/>
              </a:rPr>
              <a:t>Nats</a:t>
            </a:r>
            <a:r>
              <a:rPr lang="en-US" sz="1500" dirty="0" smtClean="0">
                <a:latin typeface="Times New Roman" pitchFamily="18" charset="0"/>
                <a:cs typeface="Times New Roman" pitchFamily="18" charset="0"/>
              </a:rPr>
              <a:t> and as such is the most important </a:t>
            </a:r>
            <a:r>
              <a:rPr lang="en-US" sz="1500" dirty="0" err="1" smtClean="0">
                <a:latin typeface="Times New Roman" pitchFamily="18" charset="0"/>
                <a:cs typeface="Times New Roman" pitchFamily="18" charset="0"/>
              </a:rPr>
              <a:t>nat</a:t>
            </a:r>
            <a:r>
              <a:rPr lang="en-US" sz="1500" dirty="0" smtClean="0">
                <a:latin typeface="Times New Roman" pitchFamily="18" charset="0"/>
                <a:cs typeface="Times New Roman" pitchFamily="18" charset="0"/>
              </a:rPr>
              <a:t> worship center. It has therefore been called Burma's </a:t>
            </a:r>
            <a:r>
              <a:rPr lang="en-US" sz="1500" u="sng" dirty="0" smtClean="0">
                <a:latin typeface="Times New Roman" pitchFamily="18" charset="0"/>
                <a:cs typeface="Times New Roman" pitchFamily="18" charset="0"/>
                <a:hlinkClick r:id="rId7" tooltip="Mount Olympus"/>
              </a:rPr>
              <a:t>Mount Olympus</a:t>
            </a:r>
            <a:r>
              <a:rPr lang="en-US" sz="1500" dirty="0" smtClean="0">
                <a:latin typeface="Times New Roman" pitchFamily="18" charset="0"/>
                <a:cs typeface="Times New Roman" pitchFamily="18" charset="0"/>
              </a:rPr>
              <a:t>.</a:t>
            </a:r>
          </a:p>
          <a:p>
            <a:endParaRPr lang="en-US" dirty="0"/>
          </a:p>
        </p:txBody>
      </p:sp>
    </p:spTree>
  </p:cSld>
  <p:clrMapOvr>
    <a:masterClrMapping/>
  </p:clrMapOvr>
  <p:transition spd="med" advClick="0" advTm="18284">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MANDALAY</a:t>
            </a:r>
            <a:endParaRPr lang="en-US" dirty="0"/>
          </a:p>
        </p:txBody>
      </p:sp>
      <p:pic>
        <p:nvPicPr>
          <p:cNvPr id="5" name="Content Placeholder 4" descr="myan5.jpg"/>
          <p:cNvPicPr>
            <a:picLocks noGrp="1" noChangeAspect="1"/>
          </p:cNvPicPr>
          <p:nvPr>
            <p:ph idx="1"/>
          </p:nvPr>
        </p:nvPicPr>
        <p:blipFill>
          <a:blip r:embed="rId2" cstate="print"/>
          <a:stretch>
            <a:fillRect/>
          </a:stretch>
        </p:blipFill>
        <p:spPr>
          <a:xfrm>
            <a:off x="3657600" y="1371600"/>
            <a:ext cx="3886200" cy="3352800"/>
          </a:xfrm>
        </p:spPr>
      </p:pic>
      <p:sp>
        <p:nvSpPr>
          <p:cNvPr id="4" name="Text Placeholder 3"/>
          <p:cNvSpPr>
            <a:spLocks noGrp="1"/>
          </p:cNvSpPr>
          <p:nvPr>
            <p:ph type="body" sz="half" idx="2"/>
          </p:nvPr>
        </p:nvSpPr>
        <p:spPr/>
        <p:txBody>
          <a:bodyPr>
            <a:normAutofit lnSpcReduction="10000"/>
          </a:bodyPr>
          <a:lstStyle/>
          <a:p>
            <a:r>
              <a:rPr lang="en-US" dirty="0" smtClean="0"/>
              <a:t>Mandalay is a city and former royal capital in northern Myanmar (formerly Burma) on the Irrawaddy River. In its center is the restored Mandalay Palace from the </a:t>
            </a:r>
            <a:r>
              <a:rPr lang="en-US" dirty="0" err="1" smtClean="0"/>
              <a:t>Konbaung</a:t>
            </a:r>
            <a:r>
              <a:rPr lang="en-US" dirty="0" smtClean="0"/>
              <a:t> Dynasty, surrounded by a moat.</a:t>
            </a:r>
          </a:p>
          <a:p>
            <a:r>
              <a:rPr lang="en-US" dirty="0" smtClean="0"/>
              <a:t>Mandalay is Burma's cultural and religious center of Buddhism, having numerous monasteries and more than 700 </a:t>
            </a:r>
            <a:r>
              <a:rPr lang="en-US" dirty="0" smtClean="0">
                <a:hlinkClick r:id="rId3" tooltip="Pagoda"/>
              </a:rPr>
              <a:t>pagodas</a:t>
            </a:r>
            <a:r>
              <a:rPr lang="en-US" dirty="0" smtClean="0"/>
              <a:t>. At the foot of </a:t>
            </a:r>
            <a:r>
              <a:rPr lang="en-US" dirty="0" smtClean="0">
                <a:hlinkClick r:id="rId4" tooltip="Mandalay Hill"/>
              </a:rPr>
              <a:t>Mandalay Hill</a:t>
            </a:r>
            <a:r>
              <a:rPr lang="en-US" dirty="0" smtClean="0"/>
              <a:t> sits the world's official "Buddhist Bible", also known as the world's largest book, in </a:t>
            </a:r>
            <a:r>
              <a:rPr lang="en-US" dirty="0" err="1" smtClean="0">
                <a:hlinkClick r:id="rId5" tooltip="Kuthodaw Pagoda"/>
              </a:rPr>
              <a:t>Kuthodaw</a:t>
            </a:r>
            <a:r>
              <a:rPr lang="en-US" dirty="0" smtClean="0">
                <a:hlinkClick r:id="rId5" tooltip="Kuthodaw Pagoda"/>
              </a:rPr>
              <a:t> Pagoda</a:t>
            </a:r>
            <a:r>
              <a:rPr lang="en-US" dirty="0" smtClean="0"/>
              <a:t>. The styles of Mandalay Buddha Images and Buddha Statues were many since King </a:t>
            </a:r>
            <a:r>
              <a:rPr lang="en-US" dirty="0" err="1" smtClean="0"/>
              <a:t>Mandon</a:t>
            </a:r>
            <a:r>
              <a:rPr lang="en-US" dirty="0" smtClean="0"/>
              <a:t>, who was a devout Buddhist, and had filled Mandalay with them and through the years Mandalay Buddhist art became established as the pure art of Myanmar. There are 729 slabs of stone that together are inscribed with the entire </a:t>
            </a:r>
            <a:r>
              <a:rPr lang="en-US" dirty="0" err="1" smtClean="0">
                <a:hlinkClick r:id="rId6" tooltip="Pāli canon"/>
              </a:rPr>
              <a:t>Pāli</a:t>
            </a:r>
            <a:r>
              <a:rPr lang="en-US" dirty="0" smtClean="0">
                <a:hlinkClick r:id="rId6" tooltip="Pāli canon"/>
              </a:rPr>
              <a:t> canon</a:t>
            </a:r>
            <a:r>
              <a:rPr lang="en-US" dirty="0" smtClean="0"/>
              <a:t>, each housed in its own white </a:t>
            </a:r>
            <a:r>
              <a:rPr lang="en-US" dirty="0" err="1" smtClean="0">
                <a:hlinkClick r:id="rId7" tooltip="Stupa"/>
              </a:rPr>
              <a:t>stupa</a:t>
            </a:r>
            <a:r>
              <a:rPr lang="en-US" dirty="0" smtClean="0"/>
              <a:t>.</a:t>
            </a:r>
          </a:p>
          <a:p>
            <a:endParaRPr lang="en-US" dirty="0" smtClean="0"/>
          </a:p>
          <a:p>
            <a:endParaRPr lang="en-US" dirty="0"/>
          </a:p>
        </p:txBody>
      </p:sp>
    </p:spTree>
  </p:cSld>
  <p:clrMapOvr>
    <a:masterClrMapping/>
  </p:clrMapOvr>
  <p:transition spd="med" advClick="0" advTm="19048">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MANDALAY HILL</a:t>
            </a:r>
            <a:endParaRPr lang="en-US" dirty="0"/>
          </a:p>
        </p:txBody>
      </p:sp>
      <p:pic>
        <p:nvPicPr>
          <p:cNvPr id="5" name="Content Placeholder 4" descr="Mandalay_Hill_3.jpg"/>
          <p:cNvPicPr>
            <a:picLocks noGrp="1" noChangeAspect="1"/>
          </p:cNvPicPr>
          <p:nvPr>
            <p:ph idx="1"/>
          </p:nvPr>
        </p:nvPicPr>
        <p:blipFill>
          <a:blip r:embed="rId2" cstate="print"/>
          <a:stretch>
            <a:fillRect/>
          </a:stretch>
        </p:blipFill>
        <p:spPr>
          <a:xfrm>
            <a:off x="4038600" y="1447800"/>
            <a:ext cx="4114800" cy="3429000"/>
          </a:xfrm>
        </p:spPr>
      </p:pic>
      <p:sp>
        <p:nvSpPr>
          <p:cNvPr id="4" name="Text Placeholder 3"/>
          <p:cNvSpPr>
            <a:spLocks noGrp="1"/>
          </p:cNvSpPr>
          <p:nvPr>
            <p:ph type="body" sz="half" idx="2"/>
          </p:nvPr>
        </p:nvSpPr>
        <p:spPr/>
        <p:txBody>
          <a:bodyPr/>
          <a:lstStyle/>
          <a:p>
            <a:r>
              <a:rPr lang="en-US" sz="1800" b="1" dirty="0" smtClean="0">
                <a:latin typeface="Times New Roman" pitchFamily="18" charset="0"/>
                <a:cs typeface="Times New Roman" pitchFamily="18" charset="0"/>
              </a:rPr>
              <a:t>Mandalay Hill</a:t>
            </a: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hlinkClick r:id="rId3" tooltip="Burmese language"/>
              </a:rPr>
              <a:t>Burmese</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manta. le: </a:t>
            </a:r>
            <a:r>
              <a:rPr lang="en-US" sz="1800" i="1" dirty="0" err="1" smtClean="0">
                <a:latin typeface="Times New Roman" pitchFamily="18" charset="0"/>
                <a:cs typeface="Times New Roman" pitchFamily="18" charset="0"/>
              </a:rPr>
              <a:t>taung</a:t>
            </a:r>
            <a:r>
              <a:rPr lang="en-US" sz="1800" u="sng" dirty="0" smtClean="0">
                <a:latin typeface="Times New Roman" pitchFamily="18" charset="0"/>
                <a:cs typeface="Times New Roman" pitchFamily="18" charset="0"/>
                <a:hlinkClick r:id="rId4" tooltip="Help:IPA/Burmese"/>
              </a:rPr>
              <a:t>[</a:t>
            </a:r>
            <a:r>
              <a:rPr lang="en-US" sz="1800" u="sng" dirty="0" err="1" smtClean="0">
                <a:latin typeface="Times New Roman" pitchFamily="18" charset="0"/>
                <a:cs typeface="Times New Roman" pitchFamily="18" charset="0"/>
                <a:hlinkClick r:id="rId4" tooltip="Help:IPA/Burmese"/>
              </a:rPr>
              <a:t>màɴdəlé</a:t>
            </a:r>
            <a:r>
              <a:rPr lang="en-US" sz="1800" u="sng" dirty="0" smtClean="0">
                <a:latin typeface="Times New Roman" pitchFamily="18" charset="0"/>
                <a:cs typeface="Times New Roman" pitchFamily="18" charset="0"/>
                <a:hlinkClick r:id="rId4" tooltip="Help:IPA/Burmese"/>
              </a:rPr>
              <a:t> </a:t>
            </a:r>
            <a:r>
              <a:rPr lang="en-US" sz="1800" u="sng" dirty="0" err="1" smtClean="0">
                <a:latin typeface="Times New Roman" pitchFamily="18" charset="0"/>
                <a:cs typeface="Times New Roman" pitchFamily="18" charset="0"/>
                <a:hlinkClick r:id="rId4" tooltip="Help:IPA/Burmese"/>
              </a:rPr>
              <a:t>tàʊɴ</a:t>
            </a:r>
            <a:r>
              <a:rPr lang="en-US" sz="1800" u="sng" dirty="0" smtClean="0">
                <a:latin typeface="Times New Roman" pitchFamily="18" charset="0"/>
                <a:cs typeface="Times New Roman" pitchFamily="18" charset="0"/>
                <a:hlinkClick r:id="rId4" tooltip="Help:IPA/Burmese"/>
              </a:rPr>
              <a:t>]) is a 240 </a:t>
            </a:r>
            <a:r>
              <a:rPr lang="en-US" sz="1800" u="sng" dirty="0" err="1" smtClean="0">
                <a:latin typeface="Times New Roman" pitchFamily="18" charset="0"/>
                <a:cs typeface="Times New Roman" pitchFamily="18" charset="0"/>
                <a:hlinkClick r:id="rId4" tooltip="Help:IPA/Burmese"/>
              </a:rPr>
              <a:t>metres</a:t>
            </a:r>
            <a:r>
              <a:rPr lang="en-US" sz="1800" u="sng" dirty="0" smtClean="0">
                <a:latin typeface="Times New Roman" pitchFamily="18" charset="0"/>
                <a:cs typeface="Times New Roman" pitchFamily="18" charset="0"/>
                <a:hlinkClick r:id="rId4" tooltip="Help:IPA/Burmese"/>
              </a:rPr>
              <a:t> (790 ft) hill that is located to the northeast of the city centre of </a:t>
            </a:r>
            <a:r>
              <a:rPr lang="en-US" sz="1800" dirty="0" smtClean="0">
                <a:latin typeface="Times New Roman" pitchFamily="18" charset="0"/>
                <a:cs typeface="Times New Roman" pitchFamily="18" charset="0"/>
                <a:hlinkClick r:id="rId4" tooltip="Help:IPA/Burmese"/>
              </a:rPr>
              <a:t>Mandalay</a:t>
            </a:r>
            <a:r>
              <a:rPr lang="en-US" sz="1800" u="sng" dirty="0" smtClean="0">
                <a:latin typeface="Times New Roman" pitchFamily="18" charset="0"/>
                <a:cs typeface="Times New Roman" pitchFamily="18" charset="0"/>
                <a:hlinkClick r:id="rId4" tooltip="Help:IPA/Burmese"/>
              </a:rPr>
              <a:t> in </a:t>
            </a:r>
            <a:r>
              <a:rPr lang="en-US" sz="1800" dirty="0" smtClean="0">
                <a:latin typeface="Times New Roman" pitchFamily="18" charset="0"/>
                <a:cs typeface="Times New Roman" pitchFamily="18" charset="0"/>
                <a:hlinkClick r:id="rId4" tooltip="Help:IPA/Burmese"/>
              </a:rPr>
              <a:t>Myanmar</a:t>
            </a:r>
            <a:r>
              <a:rPr lang="en-US" sz="1800" u="sng" dirty="0" smtClean="0">
                <a:latin typeface="Times New Roman" pitchFamily="18" charset="0"/>
                <a:cs typeface="Times New Roman" pitchFamily="18" charset="0"/>
                <a:hlinkClick r:id="rId4" tooltip="Help:IPA/Burmese"/>
              </a:rPr>
              <a:t>. The city took its name from the hill. Mandalay Hill is known for its abundance of </a:t>
            </a:r>
            <a:r>
              <a:rPr lang="en-US" sz="1800" dirty="0" smtClean="0">
                <a:latin typeface="Times New Roman" pitchFamily="18" charset="0"/>
                <a:cs typeface="Times New Roman" pitchFamily="18" charset="0"/>
                <a:hlinkClick r:id="rId4" tooltip="Help:IPA/Burmese"/>
              </a:rPr>
              <a:t>pagodas</a:t>
            </a:r>
            <a:r>
              <a:rPr lang="en-US" sz="1800" u="sng" dirty="0" smtClean="0">
                <a:latin typeface="Times New Roman" pitchFamily="18" charset="0"/>
                <a:cs typeface="Times New Roman" pitchFamily="18" charset="0"/>
                <a:hlinkClick r:id="rId4" tooltip="Help:IPA/Burmese"/>
              </a:rPr>
              <a:t> and </a:t>
            </a:r>
            <a:r>
              <a:rPr lang="en-US" sz="1800" dirty="0" smtClean="0">
                <a:latin typeface="Times New Roman" pitchFamily="18" charset="0"/>
                <a:cs typeface="Times New Roman" pitchFamily="18" charset="0"/>
                <a:hlinkClick r:id="rId4" tooltip="Help:IPA/Burmese"/>
              </a:rPr>
              <a:t>monasteries</a:t>
            </a:r>
            <a:r>
              <a:rPr lang="en-US" sz="1800" u="sng" dirty="0" smtClean="0">
                <a:latin typeface="Times New Roman" pitchFamily="18" charset="0"/>
                <a:cs typeface="Times New Roman" pitchFamily="18" charset="0"/>
                <a:hlinkClick r:id="rId4" tooltip="Help:IPA/Burmese"/>
              </a:rPr>
              <a:t>, and has been a major </a:t>
            </a:r>
            <a:r>
              <a:rPr lang="en-US" sz="1800" dirty="0" smtClean="0">
                <a:latin typeface="Times New Roman" pitchFamily="18" charset="0"/>
                <a:cs typeface="Times New Roman" pitchFamily="18" charset="0"/>
                <a:hlinkClick r:id="rId4" tooltip="Help:IPA/Burmese"/>
              </a:rPr>
              <a:t>pilgrimage</a:t>
            </a:r>
            <a:r>
              <a:rPr lang="en-US" sz="1800" u="sng" dirty="0" smtClean="0">
                <a:latin typeface="Times New Roman" pitchFamily="18" charset="0"/>
                <a:cs typeface="Times New Roman" pitchFamily="18" charset="0"/>
                <a:hlinkClick r:id="rId4" tooltip="Help:IPA/Burmese"/>
              </a:rPr>
              <a:t> site for </a:t>
            </a:r>
            <a:r>
              <a:rPr lang="en-US" sz="1800" dirty="0" smtClean="0">
                <a:latin typeface="Times New Roman" pitchFamily="18" charset="0"/>
                <a:cs typeface="Times New Roman" pitchFamily="18" charset="0"/>
                <a:hlinkClick r:id="rId4" tooltip="Help:IPA/Burmese"/>
              </a:rPr>
              <a:t>Burmese</a:t>
            </a:r>
            <a:r>
              <a:rPr lang="en-US" sz="1800" u="sng" dirty="0" smtClean="0">
                <a:latin typeface="Times New Roman" pitchFamily="18" charset="0"/>
                <a:cs typeface="Times New Roman" pitchFamily="18" charset="0"/>
                <a:hlinkClick r:id="rId4" tooltip="Help:IPA/Burmese"/>
              </a:rPr>
              <a:t> </a:t>
            </a:r>
            <a:r>
              <a:rPr lang="en-US" sz="1800" dirty="0" smtClean="0">
                <a:latin typeface="Times New Roman" pitchFamily="18" charset="0"/>
                <a:cs typeface="Times New Roman" pitchFamily="18" charset="0"/>
                <a:hlinkClick r:id="rId4" tooltip="Help:IPA/Burmese"/>
              </a:rPr>
              <a:t>Buddhists</a:t>
            </a:r>
            <a:r>
              <a:rPr lang="en-US" sz="1800" u="sng" dirty="0" smtClean="0">
                <a:latin typeface="Times New Roman" pitchFamily="18" charset="0"/>
                <a:cs typeface="Times New Roman" pitchFamily="18" charset="0"/>
                <a:hlinkClick r:id="rId4" tooltip="Help:IPA/Burmese"/>
              </a:rPr>
              <a:t> for nearly two centuries. </a:t>
            </a:r>
            <a:endParaRPr lang="en-US" sz="1800" dirty="0">
              <a:latin typeface="Times New Roman" pitchFamily="18" charset="0"/>
              <a:cs typeface="Times New Roman" pitchFamily="18" charset="0"/>
            </a:endParaRPr>
          </a:p>
        </p:txBody>
      </p:sp>
    </p:spTree>
  </p:cSld>
  <p:clrMapOvr>
    <a:masterClrMapping/>
  </p:clrMapOvr>
  <p:transition spd="med" advClick="0" advTm="17472">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MANDALAY HILL</a:t>
            </a:r>
            <a:endParaRPr lang="en-US" dirty="0"/>
          </a:p>
        </p:txBody>
      </p:sp>
      <p:pic>
        <p:nvPicPr>
          <p:cNvPr id="6" name="Content Placeholder 5" descr="mandalay hill.jpg"/>
          <p:cNvPicPr>
            <a:picLocks noGrp="1" noChangeAspect="1"/>
          </p:cNvPicPr>
          <p:nvPr>
            <p:ph idx="1"/>
          </p:nvPr>
        </p:nvPicPr>
        <p:blipFill>
          <a:blip r:embed="rId2" cstate="print"/>
          <a:stretch>
            <a:fillRect/>
          </a:stretch>
        </p:blipFill>
        <p:spPr>
          <a:xfrm>
            <a:off x="3962400" y="1524000"/>
            <a:ext cx="3809999" cy="3200399"/>
          </a:xfrm>
        </p:spPr>
      </p:pic>
      <p:sp>
        <p:nvSpPr>
          <p:cNvPr id="4" name="Text Placeholder 3"/>
          <p:cNvSpPr>
            <a:spLocks noGrp="1"/>
          </p:cNvSpPr>
          <p:nvPr>
            <p:ph type="body" sz="half" idx="2"/>
          </p:nvPr>
        </p:nvSpPr>
        <p:spPr/>
        <p:txBody>
          <a:bodyPr>
            <a:normAutofit lnSpcReduction="10000"/>
          </a:bodyPr>
          <a:lstStyle/>
          <a:p>
            <a:r>
              <a:rPr lang="en-US" sz="1600" dirty="0" smtClean="0">
                <a:latin typeface="Times New Roman" pitchFamily="18" charset="0"/>
                <a:cs typeface="Times New Roman" pitchFamily="18" charset="0"/>
              </a:rPr>
              <a:t>At the top of the hill is the </a:t>
            </a:r>
            <a:r>
              <a:rPr lang="en-US" sz="1600" dirty="0" err="1" smtClean="0">
                <a:latin typeface="Times New Roman" pitchFamily="18" charset="0"/>
                <a:cs typeface="Times New Roman" pitchFamily="18" charset="0"/>
              </a:rPr>
              <a:t>Sutaungpyei</a:t>
            </a:r>
            <a:r>
              <a:rPr lang="en-US" sz="1600" dirty="0" smtClean="0">
                <a:latin typeface="Times New Roman" pitchFamily="18" charset="0"/>
                <a:cs typeface="Times New Roman" pitchFamily="18" charset="0"/>
              </a:rPr>
              <a:t> (literally wish-fulfilling) Pagoda. A panoramic view of Mandalay from the top of Mandalay Hill alone makes it worthwhile to attempt a climb up its stairways. There are four covered stairways called </a:t>
            </a:r>
            <a:r>
              <a:rPr lang="en-US" sz="1600" i="1" dirty="0" err="1" smtClean="0">
                <a:latin typeface="Times New Roman" pitchFamily="18" charset="0"/>
                <a:cs typeface="Times New Roman" pitchFamily="18" charset="0"/>
              </a:rPr>
              <a:t>saungdan</a:t>
            </a:r>
            <a:r>
              <a:rPr lang="en-US" sz="1600" dirty="0" smtClean="0">
                <a:latin typeface="Times New Roman" pitchFamily="18" charset="0"/>
                <a:cs typeface="Times New Roman" pitchFamily="18" charset="0"/>
              </a:rPr>
              <a:t> leading up the hill from the south, southeast, west and north, and convenient seats of masonry work line these stairways all the way up. A one-way motor road today saves time and also makes it accessible for those who are unable to climb up the stairs, leading to an escalator and a lift to the pagoda at the summit.</a:t>
            </a:r>
          </a:p>
          <a:p>
            <a:endParaRPr lang="en-US" dirty="0"/>
          </a:p>
        </p:txBody>
      </p:sp>
    </p:spTree>
  </p:cSld>
  <p:clrMapOvr>
    <a:masterClrMapping/>
  </p:clrMapOvr>
  <p:transition spd="med" advClick="0" advTm="18502">
    <p:comb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IRRAWADDY RIVER</a:t>
            </a:r>
            <a:endParaRPr lang="en-US" dirty="0"/>
          </a:p>
        </p:txBody>
      </p:sp>
      <p:pic>
        <p:nvPicPr>
          <p:cNvPr id="6" name="Content Placeholder 5" descr="irrawady.jpg"/>
          <p:cNvPicPr>
            <a:picLocks noGrp="1" noChangeAspect="1"/>
          </p:cNvPicPr>
          <p:nvPr>
            <p:ph idx="1"/>
          </p:nvPr>
        </p:nvPicPr>
        <p:blipFill>
          <a:blip r:embed="rId2" cstate="print"/>
          <a:stretch>
            <a:fillRect/>
          </a:stretch>
        </p:blipFill>
        <p:spPr>
          <a:xfrm>
            <a:off x="3733800" y="1447800"/>
            <a:ext cx="4191000" cy="3429000"/>
          </a:xfrm>
        </p:spPr>
      </p:pic>
      <p:sp>
        <p:nvSpPr>
          <p:cNvPr id="4" name="Text Placeholder 3"/>
          <p:cNvSpPr>
            <a:spLocks noGrp="1"/>
          </p:cNvSpPr>
          <p:nvPr>
            <p:ph type="body" sz="half" idx="2"/>
          </p:nvPr>
        </p:nvSpPr>
        <p:spPr/>
        <p:txBody>
          <a:bodyPr/>
          <a:lstStyle/>
          <a:p>
            <a:r>
              <a:rPr lang="en-US" dirty="0" smtClean="0"/>
              <a:t>The </a:t>
            </a:r>
            <a:r>
              <a:rPr lang="en-US" b="1" dirty="0" smtClean="0"/>
              <a:t>Irrawaddy</a:t>
            </a:r>
            <a:r>
              <a:rPr lang="en-US" dirty="0" smtClean="0"/>
              <a:t> or, officially, </a:t>
            </a:r>
            <a:r>
              <a:rPr lang="en-US" b="1" dirty="0" err="1" smtClean="0"/>
              <a:t>Ayeyarwady</a:t>
            </a:r>
            <a:r>
              <a:rPr lang="en-US" b="1" dirty="0" smtClean="0"/>
              <a:t> River</a:t>
            </a:r>
            <a:r>
              <a:rPr lang="en-US" dirty="0" smtClean="0"/>
              <a:t>                    (</a:t>
            </a:r>
            <a:r>
              <a:rPr lang="en-US" dirty="0" err="1" smtClean="0">
                <a:hlinkClick r:id="rId3" tooltip="Burmese language"/>
              </a:rPr>
              <a:t>Burmese</a:t>
            </a:r>
            <a:r>
              <a:rPr lang="en-US" dirty="0" err="1" smtClean="0"/>
              <a:t>:</a:t>
            </a:r>
            <a:r>
              <a:rPr lang="en-US" i="1" dirty="0" err="1" smtClean="0"/>
              <a:t>erawa.timrac</a:t>
            </a:r>
            <a:r>
              <a:rPr lang="en-US" dirty="0" smtClean="0"/>
              <a:t>,   pronounced </a:t>
            </a:r>
            <a:r>
              <a:rPr lang="en-US" u="sng" dirty="0" smtClean="0">
                <a:hlinkClick r:id="rId4" tooltip="Help:IPA/Burmese"/>
              </a:rPr>
              <a:t>[</a:t>
            </a:r>
            <a:r>
              <a:rPr lang="en-US" u="sng" dirty="0" err="1" smtClean="0">
                <a:hlinkClick r:id="rId4" tooltip="Help:IPA/Burmese"/>
              </a:rPr>
              <a:t>ʔèjàwədì</a:t>
            </a:r>
            <a:r>
              <a:rPr lang="en-US" u="sng" dirty="0" smtClean="0">
                <a:hlinkClick r:id="rId4" tooltip="Help:IPA/Burmese"/>
              </a:rPr>
              <a:t> </a:t>
            </a:r>
            <a:r>
              <a:rPr lang="en-US" u="sng" dirty="0" err="1" smtClean="0">
                <a:hlinkClick r:id="rId4" tooltip="Help:IPA/Burmese"/>
              </a:rPr>
              <a:t>mjɪʔ</a:t>
            </a:r>
            <a:r>
              <a:rPr lang="en-US" u="sng" dirty="0" smtClean="0">
                <a:hlinkClick r:id="rId4" tooltip="Help:IPA/Burmese"/>
              </a:rPr>
              <a:t>]</a:t>
            </a:r>
            <a:r>
              <a:rPr lang="en-US" dirty="0" smtClean="0"/>
              <a:t>, </a:t>
            </a:r>
            <a:r>
              <a:rPr lang="en-US" dirty="0" err="1" smtClean="0"/>
              <a:t>alsospelt</a:t>
            </a:r>
            <a:r>
              <a:rPr lang="en-US" dirty="0" smtClean="0"/>
              <a:t>  </a:t>
            </a:r>
            <a:r>
              <a:rPr lang="en-US" b="1" dirty="0" err="1" smtClean="0"/>
              <a:t>Ayeyarwaddy</a:t>
            </a:r>
            <a:r>
              <a:rPr lang="en-US" baseline="30000" dirty="0" smtClean="0"/>
              <a:t> </a:t>
            </a:r>
            <a:r>
              <a:rPr lang="en-US" dirty="0" smtClean="0"/>
              <a:t>) is a river that flows from north to south through </a:t>
            </a:r>
            <a:r>
              <a:rPr lang="en-US" dirty="0" smtClean="0">
                <a:hlinkClick r:id="rId5" tooltip="Myanmar"/>
              </a:rPr>
              <a:t>Myanmar</a:t>
            </a:r>
            <a:r>
              <a:rPr lang="en-US" dirty="0" smtClean="0"/>
              <a:t>. It is the country's largest river and most important commercial waterway. Originating from the confluence of the </a:t>
            </a:r>
            <a:r>
              <a:rPr lang="en-US" dirty="0" err="1" smtClean="0">
                <a:hlinkClick r:id="rId6" tooltip="N'Mai River"/>
              </a:rPr>
              <a:t>N'mai</a:t>
            </a:r>
            <a:r>
              <a:rPr lang="en-US" dirty="0" smtClean="0"/>
              <a:t> and </a:t>
            </a:r>
            <a:r>
              <a:rPr lang="en-US" dirty="0" smtClean="0">
                <a:hlinkClick r:id="rId7" tooltip="Mali River"/>
              </a:rPr>
              <a:t>Mali</a:t>
            </a:r>
            <a:r>
              <a:rPr lang="en-US" dirty="0" smtClean="0"/>
              <a:t> rivers,</a:t>
            </a:r>
            <a:r>
              <a:rPr lang="en-US" baseline="30000" dirty="0" smtClean="0"/>
              <a:t> </a:t>
            </a:r>
            <a:r>
              <a:rPr lang="en-US" dirty="0" smtClean="0"/>
              <a:t>it flows relatively straight North-South before emptying through the </a:t>
            </a:r>
            <a:r>
              <a:rPr lang="en-US" dirty="0" smtClean="0">
                <a:hlinkClick r:id="rId8" tooltip="Irrawaddy Delta"/>
              </a:rPr>
              <a:t>Irrawaddy Delta</a:t>
            </a:r>
            <a:r>
              <a:rPr lang="en-US" dirty="0" smtClean="0"/>
              <a:t> into the </a:t>
            </a:r>
            <a:r>
              <a:rPr lang="en-US" dirty="0" smtClean="0">
                <a:hlinkClick r:id="rId9" tooltip="Andaman Sea"/>
              </a:rPr>
              <a:t>Andaman Sea</a:t>
            </a:r>
            <a:r>
              <a:rPr lang="en-US" dirty="0" smtClean="0"/>
              <a:t>. Its </a:t>
            </a:r>
            <a:r>
              <a:rPr lang="en-US" dirty="0" smtClean="0">
                <a:hlinkClick r:id="rId10" tooltip="Drainage basin"/>
              </a:rPr>
              <a:t>drainage basin</a:t>
            </a:r>
            <a:r>
              <a:rPr lang="en-US" dirty="0" smtClean="0"/>
              <a:t> of about 404,200 square </a:t>
            </a:r>
            <a:r>
              <a:rPr lang="en-US" dirty="0" err="1" smtClean="0"/>
              <a:t>kilometres</a:t>
            </a:r>
            <a:r>
              <a:rPr lang="en-US" dirty="0" smtClean="0"/>
              <a:t> (156,100 sq mi) covers a large part of Burma. After </a:t>
            </a:r>
            <a:r>
              <a:rPr lang="en-US" dirty="0" smtClean="0">
                <a:hlinkClick r:id="rId11" tooltip="Rudyard Kipling"/>
              </a:rPr>
              <a:t>Rudyard Kipling</a:t>
            </a:r>
            <a:r>
              <a:rPr lang="en-US" dirty="0" smtClean="0"/>
              <a:t>'s poem, it is sometimes referred to as '</a:t>
            </a:r>
            <a:r>
              <a:rPr lang="en-US" dirty="0" smtClean="0">
                <a:hlinkClick r:id="rId12" tooltip="Mandalay (poem)"/>
              </a:rPr>
              <a:t>The Road to Mandalay</a:t>
            </a:r>
            <a:r>
              <a:rPr lang="en-US" dirty="0" smtClean="0"/>
              <a:t>’.</a:t>
            </a:r>
          </a:p>
          <a:p>
            <a:endParaRPr lang="en-US" dirty="0"/>
          </a:p>
        </p:txBody>
      </p:sp>
    </p:spTree>
  </p:cSld>
  <p:clrMapOvr>
    <a:masterClrMapping/>
  </p:clrMapOvr>
  <p:transition spd="med" advClick="0" advTm="18424">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TOURING IRRAWADDY</a:t>
            </a:r>
            <a:endParaRPr lang="en-US" dirty="0"/>
          </a:p>
        </p:txBody>
      </p:sp>
      <p:pic>
        <p:nvPicPr>
          <p:cNvPr id="5" name="Content Placeholder 4" descr="tour irrawady.jpg"/>
          <p:cNvPicPr>
            <a:picLocks noGrp="1" noChangeAspect="1"/>
          </p:cNvPicPr>
          <p:nvPr>
            <p:ph idx="1"/>
          </p:nvPr>
        </p:nvPicPr>
        <p:blipFill>
          <a:blip r:embed="rId2" cstate="print"/>
          <a:stretch>
            <a:fillRect/>
          </a:stretch>
        </p:blipFill>
        <p:spPr>
          <a:xfrm>
            <a:off x="3733800" y="1447801"/>
            <a:ext cx="4343400" cy="3200400"/>
          </a:xfrm>
        </p:spPr>
      </p:pic>
      <p:sp>
        <p:nvSpPr>
          <p:cNvPr id="4" name="Text Placeholder 3"/>
          <p:cNvSpPr>
            <a:spLocks noGrp="1"/>
          </p:cNvSpPr>
          <p:nvPr>
            <p:ph type="body" sz="half" idx="2"/>
          </p:nvPr>
        </p:nvSpPr>
        <p:spPr/>
        <p:txBody>
          <a:bodyPr/>
          <a:lstStyle/>
          <a:p>
            <a:r>
              <a:rPr lang="en-US" sz="1500" dirty="0" smtClean="0">
                <a:latin typeface="Times New Roman" pitchFamily="18" charset="0"/>
                <a:cs typeface="Times New Roman" pitchFamily="18" charset="0"/>
              </a:rPr>
              <a:t>Sail the majestic Irrawaddy River from </a:t>
            </a:r>
            <a:r>
              <a:rPr lang="en-US" sz="1500" dirty="0" err="1" smtClean="0">
                <a:latin typeface="Times New Roman" pitchFamily="18" charset="0"/>
                <a:cs typeface="Times New Roman" pitchFamily="18" charset="0"/>
              </a:rPr>
              <a:t>Bagan</a:t>
            </a:r>
            <a:r>
              <a:rPr lang="en-US" sz="1500" dirty="0" smtClean="0">
                <a:latin typeface="Times New Roman" pitchFamily="18" charset="0"/>
                <a:cs typeface="Times New Roman" pitchFamily="18" charset="0"/>
              </a:rPr>
              <a:t> to Mandalay, visiting temples, pagodas, palaces and monasteries along the way. On this five-star luxury cruise you'll experience the best that Myanmar has to offer. A Burma river cruise experience is far removed from that which is the norm on European rivers like the </a:t>
            </a:r>
            <a:r>
              <a:rPr lang="en-US" sz="1500" dirty="0" smtClean="0">
                <a:latin typeface="Times New Roman" pitchFamily="18" charset="0"/>
                <a:cs typeface="Times New Roman" pitchFamily="18" charset="0"/>
                <a:hlinkClick r:id="rId3"/>
              </a:rPr>
              <a:t>Rhine River</a:t>
            </a:r>
            <a:r>
              <a:rPr lang="en-US" sz="1500" dirty="0" smtClean="0">
                <a:latin typeface="Times New Roman" pitchFamily="18" charset="0"/>
                <a:cs typeface="Times New Roman" pitchFamily="18" charset="0"/>
              </a:rPr>
              <a:t> or </a:t>
            </a:r>
            <a:r>
              <a:rPr lang="en-US" sz="1500" dirty="0" smtClean="0">
                <a:latin typeface="Times New Roman" pitchFamily="18" charset="0"/>
                <a:cs typeface="Times New Roman" pitchFamily="18" charset="0"/>
                <a:hlinkClick r:id="rId4"/>
              </a:rPr>
              <a:t>Danube River</a:t>
            </a:r>
            <a:r>
              <a:rPr lang="en-US" sz="1500" dirty="0" smtClean="0">
                <a:latin typeface="Times New Roman" pitchFamily="18" charset="0"/>
                <a:cs typeface="Times New Roman" pitchFamily="18" charset="0"/>
              </a:rPr>
              <a:t>. Vessels range from ultra-luxury to traditional Burmese style, but what they have in common is the incomparable scenery. The ships there are smaller and have a much shallower draft due to the very nature of the Irrawaddy and Chindwin Rivers, where sandbanks are a permanent hazard to shipping.</a:t>
            </a:r>
            <a:endParaRPr lang="en-US" sz="1500" dirty="0">
              <a:latin typeface="Times New Roman" pitchFamily="18" charset="0"/>
              <a:cs typeface="Times New Roman" pitchFamily="18" charset="0"/>
            </a:endParaRPr>
          </a:p>
        </p:txBody>
      </p:sp>
    </p:spTree>
  </p:cSld>
  <p:clrMapOvr>
    <a:masterClrMapping/>
  </p:clrMapOvr>
  <p:transition spd="med" advClick="0" advTm="17909">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LOCATION</a:t>
            </a:r>
            <a:endParaRPr lang="en-US" dirty="0"/>
          </a:p>
        </p:txBody>
      </p:sp>
      <p:pic>
        <p:nvPicPr>
          <p:cNvPr id="5" name="Content Placeholder 4" descr="myan1.jpg"/>
          <p:cNvPicPr>
            <a:picLocks noGrp="1" noChangeAspect="1"/>
          </p:cNvPicPr>
          <p:nvPr>
            <p:ph idx="1"/>
          </p:nvPr>
        </p:nvPicPr>
        <p:blipFill>
          <a:blip r:embed="rId2" cstate="print"/>
          <a:stretch>
            <a:fillRect/>
          </a:stretch>
        </p:blipFill>
        <p:spPr>
          <a:xfrm>
            <a:off x="4267200" y="1295400"/>
            <a:ext cx="3657600" cy="4648199"/>
          </a:xfrm>
        </p:spPr>
      </p:pic>
      <p:sp>
        <p:nvSpPr>
          <p:cNvPr id="4" name="Text Placeholder 3"/>
          <p:cNvSpPr>
            <a:spLocks noGrp="1"/>
          </p:cNvSpPr>
          <p:nvPr>
            <p:ph type="body" sz="half" idx="2"/>
          </p:nvPr>
        </p:nvSpPr>
        <p:spPr/>
        <p:txBody>
          <a:bodyPr>
            <a:normAutofit lnSpcReduction="10000"/>
          </a:bodyPr>
          <a:lstStyle/>
          <a:p>
            <a:r>
              <a:rPr lang="en-US" b="1" dirty="0">
                <a:solidFill>
                  <a:srgbClr val="C00000"/>
                </a:solidFill>
              </a:rPr>
              <a:t>Myanmar</a:t>
            </a:r>
            <a:r>
              <a:rPr lang="en-US" dirty="0">
                <a:solidFill>
                  <a:srgbClr val="C00000"/>
                </a:solidFill>
              </a:rPr>
              <a:t> (English pronunciation </a:t>
            </a:r>
            <a:r>
              <a:rPr lang="en-US" dirty="0">
                <a:solidFill>
                  <a:srgbClr val="C00000"/>
                </a:solidFill>
                <a:hlinkClick r:id="rId3" tooltip="Myanmar"/>
              </a:rPr>
              <a:t>below</a:t>
            </a:r>
            <a:r>
              <a:rPr lang="en-US" dirty="0">
                <a:solidFill>
                  <a:srgbClr val="C00000"/>
                </a:solidFill>
              </a:rPr>
              <a:t>; Burmese: </a:t>
            </a:r>
            <a:r>
              <a:rPr lang="en-US" u="sng" dirty="0">
                <a:solidFill>
                  <a:srgbClr val="C00000"/>
                </a:solidFill>
                <a:hlinkClick r:id="rId4" tooltip="Help:IPA/Burmese"/>
              </a:rPr>
              <a:t>[</a:t>
            </a:r>
            <a:r>
              <a:rPr lang="en-US" u="sng" dirty="0" err="1">
                <a:solidFill>
                  <a:srgbClr val="C00000"/>
                </a:solidFill>
                <a:hlinkClick r:id="rId4" tooltip="Help:IPA/Burmese"/>
              </a:rPr>
              <a:t>mjəmà</a:t>
            </a:r>
            <a:r>
              <a:rPr lang="en-US" u="sng" dirty="0">
                <a:solidFill>
                  <a:srgbClr val="C00000"/>
                </a:solidFill>
                <a:hlinkClick r:id="rId4" tooltip="Help:IPA/Burmese"/>
              </a:rPr>
              <a:t>]), officially the </a:t>
            </a:r>
            <a:r>
              <a:rPr lang="en-US" b="1" u="sng" dirty="0">
                <a:solidFill>
                  <a:srgbClr val="C00000"/>
                </a:solidFill>
                <a:hlinkClick r:id="rId4" tooltip="Help:IPA/Burmese"/>
              </a:rPr>
              <a:t>Republic of the Union of Myanmar</a:t>
            </a:r>
            <a:r>
              <a:rPr lang="en-US" u="sng" dirty="0">
                <a:solidFill>
                  <a:srgbClr val="C00000"/>
                </a:solidFill>
                <a:hlinkClick r:id="rId4" tooltip="Help:IPA/Burmese"/>
              </a:rPr>
              <a:t> and also known as </a:t>
            </a:r>
            <a:r>
              <a:rPr lang="en-US" b="1" u="sng" dirty="0">
                <a:solidFill>
                  <a:srgbClr val="C00000"/>
                </a:solidFill>
                <a:hlinkClick r:id="rId4" tooltip="Help:IPA/Burmese"/>
              </a:rPr>
              <a:t>Burma</a:t>
            </a:r>
            <a:r>
              <a:rPr lang="en-US" u="sng" dirty="0">
                <a:solidFill>
                  <a:srgbClr val="C00000"/>
                </a:solidFill>
                <a:hlinkClick r:id="rId4" tooltip="Help:IPA/Burmese"/>
              </a:rPr>
              <a:t>, is a </a:t>
            </a:r>
            <a:r>
              <a:rPr lang="en-US" dirty="0">
                <a:solidFill>
                  <a:srgbClr val="C00000"/>
                </a:solidFill>
                <a:hlinkClick r:id="rId4" tooltip="Help:IPA/Burmese"/>
              </a:rPr>
              <a:t>sovereign state</a:t>
            </a:r>
            <a:r>
              <a:rPr lang="en-US" u="sng" dirty="0">
                <a:solidFill>
                  <a:srgbClr val="C00000"/>
                </a:solidFill>
                <a:hlinkClick r:id="rId4" tooltip="Help:IPA/Burmese"/>
              </a:rPr>
              <a:t> in </a:t>
            </a:r>
            <a:r>
              <a:rPr lang="en-US" dirty="0">
                <a:solidFill>
                  <a:srgbClr val="C00000"/>
                </a:solidFill>
                <a:hlinkClick r:id="rId4" tooltip="Help:IPA/Burmese"/>
              </a:rPr>
              <a:t>Southeast Asia</a:t>
            </a:r>
            <a:r>
              <a:rPr lang="en-US" u="sng" dirty="0">
                <a:solidFill>
                  <a:srgbClr val="C00000"/>
                </a:solidFill>
                <a:hlinkClick r:id="rId4" tooltip="Help:IPA/Burmese"/>
              </a:rPr>
              <a:t>. Myanmar is bordered by </a:t>
            </a:r>
            <a:r>
              <a:rPr lang="en-US" dirty="0">
                <a:solidFill>
                  <a:srgbClr val="C00000"/>
                </a:solidFill>
                <a:hlinkClick r:id="rId4" tooltip="Help:IPA/Burmese"/>
              </a:rPr>
              <a:t>India</a:t>
            </a:r>
            <a:r>
              <a:rPr lang="en-US" u="sng" dirty="0">
                <a:solidFill>
                  <a:srgbClr val="C00000"/>
                </a:solidFill>
                <a:hlinkClick r:id="rId4" tooltip="Help:IPA/Burmese"/>
              </a:rPr>
              <a:t> and </a:t>
            </a:r>
            <a:r>
              <a:rPr lang="en-US" dirty="0">
                <a:solidFill>
                  <a:srgbClr val="C00000"/>
                </a:solidFill>
                <a:hlinkClick r:id="rId4" tooltip="Help:IPA/Burmese"/>
              </a:rPr>
              <a:t>Bangladesh</a:t>
            </a:r>
            <a:r>
              <a:rPr lang="en-US" u="sng" dirty="0">
                <a:solidFill>
                  <a:srgbClr val="C00000"/>
                </a:solidFill>
                <a:hlinkClick r:id="rId4" tooltip="Help:IPA/Burmese"/>
              </a:rPr>
              <a:t> to its west, </a:t>
            </a:r>
            <a:r>
              <a:rPr lang="en-US" dirty="0">
                <a:solidFill>
                  <a:srgbClr val="C00000"/>
                </a:solidFill>
                <a:hlinkClick r:id="rId4" tooltip="Help:IPA/Burmese"/>
              </a:rPr>
              <a:t>Thailand</a:t>
            </a:r>
            <a:r>
              <a:rPr lang="en-US" u="sng" dirty="0">
                <a:solidFill>
                  <a:srgbClr val="C00000"/>
                </a:solidFill>
                <a:hlinkClick r:id="rId4" tooltip="Help:IPA/Burmese"/>
              </a:rPr>
              <a:t> and </a:t>
            </a:r>
            <a:r>
              <a:rPr lang="en-US" dirty="0">
                <a:solidFill>
                  <a:srgbClr val="C00000"/>
                </a:solidFill>
                <a:hlinkClick r:id="rId4" tooltip="Help:IPA/Burmese"/>
              </a:rPr>
              <a:t>Laos</a:t>
            </a:r>
            <a:r>
              <a:rPr lang="en-US" u="sng" dirty="0">
                <a:solidFill>
                  <a:srgbClr val="C00000"/>
                </a:solidFill>
                <a:hlinkClick r:id="rId4" tooltip="Help:IPA/Burmese"/>
              </a:rPr>
              <a:t> to its east and </a:t>
            </a:r>
            <a:r>
              <a:rPr lang="en-US" dirty="0">
                <a:solidFill>
                  <a:srgbClr val="C00000"/>
                </a:solidFill>
                <a:hlinkClick r:id="rId4" tooltip="Help:IPA/Burmese"/>
              </a:rPr>
              <a:t>China</a:t>
            </a:r>
            <a:r>
              <a:rPr lang="en-US" u="sng" dirty="0">
                <a:solidFill>
                  <a:srgbClr val="C00000"/>
                </a:solidFill>
                <a:hlinkClick r:id="rId4" tooltip="Help:IPA/Burmese"/>
              </a:rPr>
              <a:t> to its north and northeast. To its south, about one third of Myanmar's total perimeter of 5,876 km (3,651 mi) forms an uninterrupted coastline of 1,930 km (1,200 mi) along the </a:t>
            </a:r>
            <a:r>
              <a:rPr lang="en-US" dirty="0">
                <a:solidFill>
                  <a:srgbClr val="C00000"/>
                </a:solidFill>
                <a:hlinkClick r:id="rId4" tooltip="Help:IPA/Burmese"/>
              </a:rPr>
              <a:t>Bay of Bengal</a:t>
            </a:r>
            <a:r>
              <a:rPr lang="en-US" u="sng" dirty="0">
                <a:solidFill>
                  <a:srgbClr val="C00000"/>
                </a:solidFill>
                <a:hlinkClick r:id="rId4" tooltip="Help:IPA/Burmese"/>
              </a:rPr>
              <a:t> and the </a:t>
            </a:r>
            <a:r>
              <a:rPr lang="en-US" dirty="0">
                <a:solidFill>
                  <a:srgbClr val="C00000"/>
                </a:solidFill>
                <a:hlinkClick r:id="rId4" tooltip="Help:IPA/Burmese"/>
              </a:rPr>
              <a:t>Andaman Sea</a:t>
            </a:r>
            <a:r>
              <a:rPr lang="en-US" u="sng" dirty="0">
                <a:solidFill>
                  <a:srgbClr val="C00000"/>
                </a:solidFill>
                <a:hlinkClick r:id="rId4" tooltip="Help:IPA/Burmese"/>
              </a:rPr>
              <a:t>. The country's </a:t>
            </a:r>
            <a:r>
              <a:rPr lang="en-US" dirty="0">
                <a:solidFill>
                  <a:srgbClr val="C00000"/>
                </a:solidFill>
                <a:hlinkClick r:id="rId4" tooltip="Help:IPA/Burmese"/>
              </a:rPr>
              <a:t>2014 census</a:t>
            </a:r>
            <a:r>
              <a:rPr lang="en-US" u="sng" dirty="0">
                <a:solidFill>
                  <a:srgbClr val="C00000"/>
                </a:solidFill>
                <a:hlinkClick r:id="rId4" tooltip="Help:IPA/Burmese"/>
              </a:rPr>
              <a:t> counted the population to be 51 million people. As of 2017, the population is about 54 million. Myanmar is 676,578 square </a:t>
            </a:r>
            <a:r>
              <a:rPr lang="en-US" u="sng" dirty="0" err="1">
                <a:solidFill>
                  <a:srgbClr val="C00000"/>
                </a:solidFill>
                <a:hlinkClick r:id="rId4" tooltip="Help:IPA/Burmese"/>
              </a:rPr>
              <a:t>kilometres</a:t>
            </a:r>
            <a:r>
              <a:rPr lang="en-US" u="sng" dirty="0">
                <a:solidFill>
                  <a:srgbClr val="C00000"/>
                </a:solidFill>
                <a:hlinkClick r:id="rId4" tooltip="Help:IPA/Burmese"/>
              </a:rPr>
              <a:t> (261,228 square miles) in size. Its capital city is </a:t>
            </a:r>
            <a:r>
              <a:rPr lang="en-US" dirty="0" err="1">
                <a:solidFill>
                  <a:srgbClr val="C00000"/>
                </a:solidFill>
                <a:hlinkClick r:id="rId4" tooltip="Help:IPA/Burmese"/>
              </a:rPr>
              <a:t>Naypyidaw</a:t>
            </a:r>
            <a:r>
              <a:rPr lang="en-US" u="sng" dirty="0">
                <a:solidFill>
                  <a:srgbClr val="C00000"/>
                </a:solidFill>
                <a:hlinkClick r:id="rId4" tooltip="Help:IPA/Burmese"/>
              </a:rPr>
              <a:t>, and its largest city and former capital is </a:t>
            </a:r>
            <a:r>
              <a:rPr lang="en-US" dirty="0">
                <a:solidFill>
                  <a:srgbClr val="C00000"/>
                </a:solidFill>
                <a:hlinkClick r:id="rId4" tooltip="Help:IPA/Burmese"/>
              </a:rPr>
              <a:t>Yangon</a:t>
            </a:r>
            <a:r>
              <a:rPr lang="en-US" u="sng" dirty="0">
                <a:solidFill>
                  <a:srgbClr val="C00000"/>
                </a:solidFill>
                <a:hlinkClick r:id="rId4" tooltip="Help:IPA/Burmese"/>
              </a:rPr>
              <a:t> (Rangoon). </a:t>
            </a:r>
            <a:endParaRPr lang="en-US" dirty="0">
              <a:solidFill>
                <a:srgbClr val="C00000"/>
              </a:solidFill>
            </a:endParaRPr>
          </a:p>
        </p:txBody>
      </p:sp>
    </p:spTree>
  </p:cSld>
  <p:clrMapOvr>
    <a:masterClrMapping/>
  </p:clrMapOvr>
  <p:transition spd="med" advTm="18362">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IRRAWADDY VIEWS</a:t>
            </a:r>
            <a:endParaRPr lang="en-US" dirty="0"/>
          </a:p>
        </p:txBody>
      </p:sp>
      <p:pic>
        <p:nvPicPr>
          <p:cNvPr id="5" name="Content Placeholder 4" descr="myan23.jpg"/>
          <p:cNvPicPr>
            <a:picLocks noGrp="1" noChangeAspect="1"/>
          </p:cNvPicPr>
          <p:nvPr>
            <p:ph idx="1"/>
          </p:nvPr>
        </p:nvPicPr>
        <p:blipFill>
          <a:blip r:embed="rId2" cstate="print"/>
          <a:stretch>
            <a:fillRect/>
          </a:stretch>
        </p:blipFill>
        <p:spPr>
          <a:xfrm>
            <a:off x="3886200" y="1600200"/>
            <a:ext cx="4419600" cy="3581399"/>
          </a:xfrm>
        </p:spPr>
      </p:pic>
      <p:sp>
        <p:nvSpPr>
          <p:cNvPr id="4" name="Text Placeholder 3"/>
          <p:cNvSpPr>
            <a:spLocks noGrp="1"/>
          </p:cNvSpPr>
          <p:nvPr>
            <p:ph type="body" sz="half" idx="2"/>
          </p:nvPr>
        </p:nvSpPr>
        <p:spPr/>
        <p:txBody>
          <a:bodyPr>
            <a:noAutofit/>
          </a:bodyPr>
          <a:lstStyle/>
          <a:p>
            <a:r>
              <a:rPr lang="en-US" sz="1500" dirty="0" smtClean="0">
                <a:latin typeface="Times New Roman" pitchFamily="18" charset="0"/>
                <a:cs typeface="Times New Roman" pitchFamily="18" charset="0"/>
              </a:rPr>
              <a:t>As early as the sixth century, the river was used for trade and transport. Having developed an extensive network of </a:t>
            </a:r>
            <a:r>
              <a:rPr lang="en-US" sz="1500" dirty="0" smtClean="0">
                <a:latin typeface="Times New Roman" pitchFamily="18" charset="0"/>
                <a:cs typeface="Times New Roman" pitchFamily="18" charset="0"/>
                <a:hlinkClick r:id="rId3" tooltip="Irrigation"/>
              </a:rPr>
              <a:t>irrigation canals</a:t>
            </a:r>
            <a:r>
              <a:rPr lang="en-US" sz="1500" dirty="0" smtClean="0">
                <a:latin typeface="Times New Roman" pitchFamily="18" charset="0"/>
                <a:cs typeface="Times New Roman" pitchFamily="18" charset="0"/>
              </a:rPr>
              <a:t>, the river became important to the </a:t>
            </a:r>
            <a:r>
              <a:rPr lang="en-US" sz="1500" dirty="0" smtClean="0">
                <a:latin typeface="Times New Roman" pitchFamily="18" charset="0"/>
                <a:cs typeface="Times New Roman" pitchFamily="18" charset="0"/>
                <a:hlinkClick r:id="rId4" tooltip="British Empire"/>
              </a:rPr>
              <a:t>British Empire</a:t>
            </a:r>
            <a:r>
              <a:rPr lang="en-US" sz="1500" dirty="0" smtClean="0">
                <a:latin typeface="Times New Roman" pitchFamily="18" charset="0"/>
                <a:cs typeface="Times New Roman" pitchFamily="18" charset="0"/>
              </a:rPr>
              <a:t> after it had colonized Burma. The river is still as vital today, as a considerable amount of (export) goods and traffic moves by river. Rice is produced in the Irrawaddy Delta, irrigated by water from the river.</a:t>
            </a:r>
          </a:p>
          <a:p>
            <a:r>
              <a:rPr lang="en-US" sz="1500" dirty="0" smtClean="0">
                <a:latin typeface="Times New Roman" pitchFamily="18" charset="0"/>
                <a:cs typeface="Times New Roman" pitchFamily="18" charset="0"/>
              </a:rPr>
              <a:t>Today, the Irrawaddy is still the country's most important commercial waterway. Despite Mandalay's position as the chief rail and highway focus in northern Burma, a considerable amount of passenger and goods traffic moves by river.</a:t>
            </a:r>
            <a:endParaRPr lang="en-US" sz="1500" dirty="0">
              <a:latin typeface="Times New Roman" pitchFamily="18" charset="0"/>
              <a:cs typeface="Times New Roman" pitchFamily="18" charset="0"/>
            </a:endParaRPr>
          </a:p>
        </p:txBody>
      </p:sp>
    </p:spTree>
  </p:cSld>
  <p:clrMapOvr>
    <a:masterClrMapping/>
  </p:clrMapOvr>
  <p:transition spd="med" advClick="0" advTm="18034">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LAND OF BURMA</a:t>
            </a:r>
            <a:endParaRPr lang="en-US" dirty="0"/>
          </a:p>
        </p:txBody>
      </p:sp>
      <p:pic>
        <p:nvPicPr>
          <p:cNvPr id="5" name="Content Placeholder 4" descr="myan14.jpg"/>
          <p:cNvPicPr>
            <a:picLocks noGrp="1" noChangeAspect="1"/>
          </p:cNvPicPr>
          <p:nvPr>
            <p:ph idx="1"/>
          </p:nvPr>
        </p:nvPicPr>
        <p:blipFill>
          <a:blip r:embed="rId2" cstate="print"/>
          <a:stretch>
            <a:fillRect/>
          </a:stretch>
        </p:blipFill>
        <p:spPr>
          <a:xfrm>
            <a:off x="3886200" y="1524000"/>
            <a:ext cx="4572000" cy="3429000"/>
          </a:xfrm>
        </p:spPr>
      </p:pic>
      <p:sp>
        <p:nvSpPr>
          <p:cNvPr id="4" name="Text Placeholder 3"/>
          <p:cNvSpPr>
            <a:spLocks noGrp="1"/>
          </p:cNvSpPr>
          <p:nvPr>
            <p:ph type="body" sz="half" idx="2"/>
          </p:nvPr>
        </p:nvSpPr>
        <p:spPr/>
        <p:txBody>
          <a:bodyPr/>
          <a:lstStyle/>
          <a:p>
            <a:r>
              <a:rPr lang="en-US" b="1" dirty="0" smtClean="0"/>
              <a:t>Agriculture in Myanmar</a:t>
            </a:r>
            <a:r>
              <a:rPr lang="en-US" dirty="0" smtClean="0"/>
              <a:t> (also known as </a:t>
            </a:r>
            <a:r>
              <a:rPr lang="en-US" b="1" dirty="0" smtClean="0"/>
              <a:t>Burma</a:t>
            </a:r>
            <a:r>
              <a:rPr lang="en-US" dirty="0" smtClean="0"/>
              <a:t>)</a:t>
            </a:r>
          </a:p>
          <a:p>
            <a:r>
              <a:rPr lang="en-US" dirty="0" smtClean="0"/>
              <a:t> </a:t>
            </a:r>
            <a:r>
              <a:rPr lang="en-US" sz="1600" dirty="0" smtClean="0">
                <a:latin typeface="Times New Roman" pitchFamily="18" charset="0"/>
                <a:cs typeface="Times New Roman" pitchFamily="18" charset="0"/>
              </a:rPr>
              <a:t>is the main industry in the country, accounting for 60 percent of the GDP and employing some 65 percent of the </a:t>
            </a:r>
            <a:r>
              <a:rPr lang="en-US" sz="1600" dirty="0" err="1" smtClean="0">
                <a:latin typeface="Times New Roman" pitchFamily="18" charset="0"/>
                <a:cs typeface="Times New Roman" pitchFamily="18" charset="0"/>
              </a:rPr>
              <a:t>labour</a:t>
            </a:r>
            <a:r>
              <a:rPr lang="en-US" sz="1600" dirty="0" smtClean="0">
                <a:latin typeface="Times New Roman" pitchFamily="18" charset="0"/>
                <a:cs typeface="Times New Roman" pitchFamily="18" charset="0"/>
              </a:rPr>
              <a:t> force. Burma was once Asia's largest exporter of rice, and rice remains the country's most crucial agricultural commodity.</a:t>
            </a:r>
          </a:p>
          <a:p>
            <a:r>
              <a:rPr lang="en-US" sz="1600" dirty="0" smtClean="0">
                <a:latin typeface="Times New Roman" pitchFamily="18" charset="0"/>
                <a:cs typeface="Times New Roman" pitchFamily="18" charset="0"/>
              </a:rPr>
              <a:t>Other main crops include </a:t>
            </a:r>
            <a:r>
              <a:rPr lang="en-US" sz="1600" dirty="0" smtClean="0">
                <a:latin typeface="Times New Roman" pitchFamily="18" charset="0"/>
                <a:cs typeface="Times New Roman" pitchFamily="18" charset="0"/>
                <a:hlinkClick r:id="rId3" tooltip="Pulses"/>
              </a:rPr>
              <a:t>pulses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4" tooltip="Beans"/>
              </a:rPr>
              <a:t>beans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5" tooltip="Sesame"/>
              </a:rPr>
              <a:t>sesame</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6" tooltip="Bambara groundnut"/>
              </a:rPr>
              <a:t>groundnuts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7" tooltip="Sugarcane"/>
              </a:rPr>
              <a:t>sugarcane</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hlinkClick r:id="rId8" tooltip="Lumber"/>
              </a:rPr>
              <a:t>lumber</a:t>
            </a:r>
            <a:r>
              <a:rPr lang="en-US" sz="1600" dirty="0" smtClean="0">
                <a:latin typeface="Times New Roman" pitchFamily="18" charset="0"/>
                <a:cs typeface="Times New Roman" pitchFamily="18" charset="0"/>
              </a:rPr>
              <a:t>, and </a:t>
            </a:r>
            <a:r>
              <a:rPr lang="en-US" sz="1600" dirty="0" smtClean="0">
                <a:latin typeface="Times New Roman" pitchFamily="18" charset="0"/>
                <a:cs typeface="Times New Roman" pitchFamily="18" charset="0"/>
                <a:hlinkClick r:id="rId9" tooltip="Fish"/>
              </a:rPr>
              <a:t>fish</a:t>
            </a:r>
            <a:r>
              <a:rPr lang="en-US" sz="1600" dirty="0" smtClean="0">
                <a:latin typeface="Times New Roman" pitchFamily="18" charset="0"/>
                <a:cs typeface="Times New Roman" pitchFamily="18" charset="0"/>
              </a:rPr>
              <a:t>. Moreover, livestock are raised as both a source of food and </a:t>
            </a:r>
            <a:r>
              <a:rPr lang="en-US" sz="1600" dirty="0" err="1" smtClean="0">
                <a:latin typeface="Times New Roman" pitchFamily="18" charset="0"/>
                <a:cs typeface="Times New Roman" pitchFamily="18" charset="0"/>
              </a:rPr>
              <a:t>labour</a:t>
            </a:r>
            <a:r>
              <a:rPr lang="en-US" sz="1600" dirty="0" smtClean="0">
                <a:latin typeface="Times New Roman" pitchFamily="18" charset="0"/>
                <a:cs typeface="Times New Roman" pitchFamily="18" charset="0"/>
              </a:rPr>
              <a:t>.</a:t>
            </a:r>
          </a:p>
          <a:p>
            <a:endParaRPr lang="en-US" dirty="0"/>
          </a:p>
        </p:txBody>
      </p:sp>
    </p:spTree>
  </p:cSld>
  <p:clrMapOvr>
    <a:masterClrMapping/>
  </p:clrMapOvr>
  <p:transition spd="med" advClick="0" advTm="18018">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TO EVERYONE</a:t>
            </a:r>
            <a:endParaRPr lang="en-US" dirty="0"/>
          </a:p>
        </p:txBody>
      </p:sp>
      <p:pic>
        <p:nvPicPr>
          <p:cNvPr id="3" name="Picture 2" descr="DSC05201.jpg"/>
          <p:cNvPicPr>
            <a:picLocks noChangeAspect="1"/>
          </p:cNvPicPr>
          <p:nvPr/>
        </p:nvPicPr>
        <p:blipFill>
          <a:blip r:embed="rId2" cstate="print"/>
          <a:stretch>
            <a:fillRect/>
          </a:stretch>
        </p:blipFill>
        <p:spPr>
          <a:xfrm>
            <a:off x="1905000" y="1066800"/>
            <a:ext cx="5486400" cy="4191000"/>
          </a:xfrm>
          <a:prstGeom prst="rect">
            <a:avLst/>
          </a:prstGeom>
        </p:spPr>
      </p:pic>
      <p:sp>
        <p:nvSpPr>
          <p:cNvPr id="4" name="TextBox 3"/>
          <p:cNvSpPr txBox="1"/>
          <p:nvPr/>
        </p:nvSpPr>
        <p:spPr>
          <a:xfrm>
            <a:off x="1905000" y="5410200"/>
            <a:ext cx="5486400" cy="523220"/>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Myint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Htu</a:t>
            </a:r>
            <a:endParaRPr lang="en-US" sz="2800" b="1" dirty="0">
              <a:latin typeface="Times New Roman" pitchFamily="18" charset="0"/>
              <a:cs typeface="Times New Roman" pitchFamily="18" charset="0"/>
            </a:endParaRPr>
          </a:p>
        </p:txBody>
      </p:sp>
    </p:spTree>
  </p:cSld>
  <p:clrMapOvr>
    <a:masterClrMapping/>
  </p:clrMapOvr>
  <p:transition spd="med" advClick="0" advTm="18486">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MYANMAR</a:t>
            </a:r>
            <a:endParaRPr lang="en-US" dirty="0"/>
          </a:p>
        </p:txBody>
      </p:sp>
      <p:pic>
        <p:nvPicPr>
          <p:cNvPr id="5" name="Content Placeholder 4" descr="myan20.jpg"/>
          <p:cNvPicPr>
            <a:picLocks noGrp="1" noChangeAspect="1"/>
          </p:cNvPicPr>
          <p:nvPr>
            <p:ph idx="1"/>
          </p:nvPr>
        </p:nvPicPr>
        <p:blipFill>
          <a:blip r:embed="rId2" cstate="print"/>
          <a:stretch>
            <a:fillRect/>
          </a:stretch>
        </p:blipFill>
        <p:spPr>
          <a:xfrm>
            <a:off x="3581400" y="1143000"/>
            <a:ext cx="4648199" cy="4267199"/>
          </a:xfrm>
        </p:spPr>
      </p:pic>
      <p:sp>
        <p:nvSpPr>
          <p:cNvPr id="4" name="Text Placeholder 3"/>
          <p:cNvSpPr>
            <a:spLocks noGrp="1"/>
          </p:cNvSpPr>
          <p:nvPr>
            <p:ph type="body" sz="half" idx="2"/>
          </p:nvPr>
        </p:nvSpPr>
        <p:spPr>
          <a:xfrm>
            <a:off x="457200" y="1435100"/>
            <a:ext cx="3008313" cy="4813300"/>
          </a:xfrm>
        </p:spPr>
        <p:txBody>
          <a:bodyPr/>
          <a:lstStyle/>
          <a:p>
            <a:r>
              <a:rPr lang="en-US" b="1" dirty="0" smtClean="0"/>
              <a:t>OLD STYLE BURMESE</a:t>
            </a:r>
          </a:p>
          <a:p>
            <a:r>
              <a:rPr lang="en-US" sz="1600" dirty="0" smtClean="0">
                <a:latin typeface="Times New Roman" pitchFamily="18" charset="0"/>
                <a:cs typeface="Times New Roman" pitchFamily="18" charset="0"/>
              </a:rPr>
              <a:t>In the pre-colonial era, </a:t>
            </a:r>
            <a:r>
              <a:rPr lang="en-US" sz="1600" dirty="0" smtClean="0">
                <a:latin typeface="Times New Roman" pitchFamily="18" charset="0"/>
                <a:cs typeface="Times New Roman" pitchFamily="18" charset="0"/>
                <a:hlinkClick r:id="rId3" tooltip="Sumptuary law"/>
              </a:rPr>
              <a:t>sumptuary laws</a:t>
            </a:r>
            <a:r>
              <a:rPr lang="en-US" sz="1600" dirty="0" smtClean="0">
                <a:latin typeface="Times New Roman" pitchFamily="18" charset="0"/>
                <a:cs typeface="Times New Roman" pitchFamily="18" charset="0"/>
              </a:rPr>
              <a:t> called </a:t>
            </a:r>
            <a:r>
              <a:rPr lang="en-US" sz="1600" i="1" dirty="0" err="1" smtClean="0">
                <a:latin typeface="Times New Roman" pitchFamily="18" charset="0"/>
                <a:cs typeface="Times New Roman" pitchFamily="18" charset="0"/>
              </a:rPr>
              <a:t>yazagaing</a:t>
            </a:r>
            <a:r>
              <a:rPr lang="en-US" sz="1600" dirty="0" smtClean="0">
                <a:latin typeface="Times New Roman" pitchFamily="18" charset="0"/>
                <a:cs typeface="Times New Roman" pitchFamily="18" charset="0"/>
              </a:rPr>
              <a:t> dictated life and consumption for Burmese subjects in the </a:t>
            </a:r>
            <a:r>
              <a:rPr lang="en-US" sz="1600" dirty="0" err="1" smtClean="0">
                <a:latin typeface="Times New Roman" pitchFamily="18" charset="0"/>
                <a:cs typeface="Times New Roman" pitchFamily="18" charset="0"/>
              </a:rPr>
              <a:t>Konbaung</a:t>
            </a:r>
            <a:r>
              <a:rPr lang="en-US" sz="1600" dirty="0" smtClean="0">
                <a:latin typeface="Times New Roman" pitchFamily="18" charset="0"/>
                <a:cs typeface="Times New Roman" pitchFamily="18" charset="0"/>
              </a:rPr>
              <a:t> kingdom, everything from the style of one's house to clothing suitable to one’s social standing from regulations concerning funerary ceremonies and the coffin to be used to usage of various speech forms based on rank and social status.  Designs with the </a:t>
            </a:r>
            <a:r>
              <a:rPr lang="en-US" sz="1600" dirty="0" err="1" smtClean="0">
                <a:latin typeface="Times New Roman" pitchFamily="18" charset="0"/>
                <a:cs typeface="Times New Roman" pitchFamily="18" charset="0"/>
                <a:hlinkClick r:id="rId4" tooltip="Peacock"/>
              </a:rPr>
              <a:t>peacock</a:t>
            </a:r>
            <a:r>
              <a:rPr lang="en-US" sz="1600" dirty="0" err="1" smtClean="0">
                <a:latin typeface="Times New Roman" pitchFamily="18" charset="0"/>
                <a:cs typeface="Times New Roman" pitchFamily="18" charset="0"/>
              </a:rPr>
              <a:t>insignia</a:t>
            </a:r>
            <a:r>
              <a:rPr lang="en-US" sz="1600" dirty="0" smtClean="0">
                <a:latin typeface="Times New Roman" pitchFamily="18" charset="0"/>
                <a:cs typeface="Times New Roman" pitchFamily="18" charset="0"/>
              </a:rPr>
              <a:t> were strictly reserved for the royal family and long-tailed hip-length </a:t>
            </a:r>
            <a:r>
              <a:rPr lang="en-US" sz="1600" i="1" dirty="0" err="1" smtClean="0">
                <a:latin typeface="Times New Roman" pitchFamily="18" charset="0"/>
                <a:cs typeface="Times New Roman" pitchFamily="18" charset="0"/>
              </a:rPr>
              <a:t>htaingmathein</a:t>
            </a:r>
            <a:r>
              <a:rPr lang="en-US" sz="1600" dirty="0" smtClean="0">
                <a:latin typeface="Times New Roman" pitchFamily="18" charset="0"/>
                <a:cs typeface="Times New Roman" pitchFamily="18" charset="0"/>
              </a:rPr>
              <a:t> jackets and </a:t>
            </a:r>
            <a:r>
              <a:rPr lang="en-US" sz="1600" dirty="0" err="1" smtClean="0">
                <a:latin typeface="Times New Roman" pitchFamily="18" charset="0"/>
                <a:cs typeface="Times New Roman" pitchFamily="18" charset="0"/>
              </a:rPr>
              <a:t>surcoats</a:t>
            </a:r>
            <a:r>
              <a:rPr lang="en-US" sz="1600" dirty="0" smtClean="0">
                <a:latin typeface="Times New Roman" pitchFamily="18" charset="0"/>
                <a:cs typeface="Times New Roman" pitchFamily="18" charset="0"/>
              </a:rPr>
              <a:t> were reserved for officials.</a:t>
            </a:r>
          </a:p>
          <a:p>
            <a:endParaRPr lang="en-US" sz="1600" b="1" dirty="0" smtClean="0">
              <a:latin typeface="Times New Roman" pitchFamily="18" charset="0"/>
              <a:cs typeface="Times New Roman" pitchFamily="18" charset="0"/>
            </a:endParaRPr>
          </a:p>
          <a:p>
            <a:endParaRPr lang="en-US" b="1" dirty="0"/>
          </a:p>
        </p:txBody>
      </p:sp>
    </p:spTree>
  </p:cSld>
  <p:clrMapOvr>
    <a:masterClrMapping/>
  </p:clrMapOvr>
  <p:transition spd="med" advClick="0" advTm="18455">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AUNG SAN AND BURMESE DRESS</a:t>
            </a:r>
            <a:endParaRPr lang="en-US" dirty="0"/>
          </a:p>
        </p:txBody>
      </p:sp>
      <p:pic>
        <p:nvPicPr>
          <p:cNvPr id="5" name="Content Placeholder 4" descr="Aung_San_color_portrait.jpg"/>
          <p:cNvPicPr>
            <a:picLocks noGrp="1" noChangeAspect="1"/>
          </p:cNvPicPr>
          <p:nvPr>
            <p:ph idx="1"/>
          </p:nvPr>
        </p:nvPicPr>
        <p:blipFill>
          <a:blip r:embed="rId2" cstate="print"/>
          <a:stretch>
            <a:fillRect/>
          </a:stretch>
        </p:blipFill>
        <p:spPr>
          <a:xfrm>
            <a:off x="4191000" y="1219200"/>
            <a:ext cx="3810000" cy="4876800"/>
          </a:xfrm>
        </p:spPr>
      </p:pic>
      <p:sp>
        <p:nvSpPr>
          <p:cNvPr id="4" name="Text Placeholder 3"/>
          <p:cNvSpPr>
            <a:spLocks noGrp="1"/>
          </p:cNvSpPr>
          <p:nvPr>
            <p:ph type="body" sz="half" idx="2"/>
          </p:nvPr>
        </p:nvSpPr>
        <p:spPr/>
        <p:txBody>
          <a:bodyPr/>
          <a:lstStyle/>
          <a:p>
            <a:r>
              <a:rPr lang="en-US" b="1" dirty="0" err="1" smtClean="0"/>
              <a:t>G</a:t>
            </a:r>
            <a:r>
              <a:rPr lang="en-US" sz="2000" b="1" dirty="0" err="1" smtClean="0"/>
              <a:t>aungbaung</a:t>
            </a:r>
            <a:endParaRPr lang="en-US" sz="2000" b="1" dirty="0" smtClean="0"/>
          </a:p>
          <a:p>
            <a:r>
              <a:rPr lang="en-US" sz="1800" dirty="0" smtClean="0">
                <a:latin typeface="Times New Roman" pitchFamily="18" charset="0"/>
                <a:cs typeface="Times New Roman" pitchFamily="18" charset="0"/>
              </a:rPr>
              <a:t>The Burmese national costume for men includes a turban called </a:t>
            </a:r>
            <a:r>
              <a:rPr lang="en-US" sz="1800" i="1" u="sng" dirty="0" err="1" smtClean="0">
                <a:latin typeface="Times New Roman" pitchFamily="18" charset="0"/>
                <a:cs typeface="Times New Roman" pitchFamily="18" charset="0"/>
                <a:hlinkClick r:id="rId3" tooltip="Gaung baung"/>
              </a:rPr>
              <a:t>gaung</a:t>
            </a:r>
            <a:r>
              <a:rPr lang="en-US" sz="1800" i="1" u="sng" dirty="0" smtClean="0">
                <a:latin typeface="Times New Roman" pitchFamily="18" charset="0"/>
                <a:cs typeface="Times New Roman" pitchFamily="18" charset="0"/>
                <a:hlinkClick r:id="rId3" tooltip="Gaung baung"/>
              </a:rPr>
              <a:t> </a:t>
            </a:r>
            <a:r>
              <a:rPr lang="en-US" sz="1800" i="1" u="sng" dirty="0" err="1" smtClean="0">
                <a:latin typeface="Times New Roman" pitchFamily="18" charset="0"/>
                <a:cs typeface="Times New Roman" pitchFamily="18" charset="0"/>
                <a:hlinkClick r:id="rId3" tooltip="Gaung baung"/>
              </a:rPr>
              <a:t>baung</a:t>
            </a: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hlinkClick r:id="rId4" tooltip="Help:IPA/Burmese"/>
              </a:rPr>
              <a:t>[</a:t>
            </a:r>
            <a:r>
              <a:rPr lang="en-US" sz="1800" u="sng" dirty="0" err="1" smtClean="0">
                <a:latin typeface="Times New Roman" pitchFamily="18" charset="0"/>
                <a:cs typeface="Times New Roman" pitchFamily="18" charset="0"/>
                <a:hlinkClick r:id="rId4" tooltip="Help:IPA/Burmese"/>
              </a:rPr>
              <a:t>ɡáʊɴbáʊɴ</a:t>
            </a:r>
            <a:r>
              <a:rPr lang="en-US" sz="1800" u="sng" dirty="0" smtClean="0">
                <a:latin typeface="Times New Roman" pitchFamily="18" charset="0"/>
                <a:cs typeface="Times New Roman" pitchFamily="18" charset="0"/>
                <a:hlinkClick r:id="rId4" tooltip="Help:IPA/Burmese"/>
              </a:rPr>
              <a:t>]</a:t>
            </a:r>
            <a:r>
              <a:rPr lang="en-US" sz="1800" dirty="0" smtClean="0">
                <a:latin typeface="Times New Roman" pitchFamily="18" charset="0"/>
                <a:cs typeface="Times New Roman" pitchFamily="18" charset="0"/>
              </a:rPr>
              <a:t>), which is worn for formal functions. During the colonial era, the </a:t>
            </a:r>
            <a:r>
              <a:rPr lang="en-US" sz="1800" i="1" dirty="0" err="1" smtClean="0">
                <a:latin typeface="Times New Roman" pitchFamily="18" charset="0"/>
                <a:cs typeface="Times New Roman" pitchFamily="18" charset="0"/>
              </a:rPr>
              <a:t>gaung</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baung</a:t>
            </a:r>
            <a:r>
              <a:rPr lang="en-US" sz="1800" dirty="0" smtClean="0">
                <a:latin typeface="Times New Roman" pitchFamily="18" charset="0"/>
                <a:cs typeface="Times New Roman" pitchFamily="18" charset="0"/>
              </a:rPr>
              <a:t> was streamlined as an article of Burmese attire. The design of the modern Burmese </a:t>
            </a:r>
            <a:r>
              <a:rPr lang="en-US" sz="1800" i="1" dirty="0" err="1" smtClean="0">
                <a:latin typeface="Times New Roman" pitchFamily="18" charset="0"/>
                <a:cs typeface="Times New Roman" pitchFamily="18" charset="0"/>
              </a:rPr>
              <a:t>gaung</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baung</a:t>
            </a:r>
            <a:r>
              <a:rPr lang="en-US" sz="1800" dirty="0" smtClean="0">
                <a:latin typeface="Times New Roman" pitchFamily="18" charset="0"/>
                <a:cs typeface="Times New Roman" pitchFamily="18" charset="0"/>
              </a:rPr>
              <a:t> emerged in the mid-1900s and is called </a:t>
            </a:r>
            <a:r>
              <a:rPr lang="en-US" sz="1800" i="1" dirty="0" err="1" smtClean="0">
                <a:latin typeface="Times New Roman" pitchFamily="18" charset="0"/>
                <a:cs typeface="Times New Roman" pitchFamily="18" charset="0"/>
              </a:rPr>
              <a:t>maung</a:t>
            </a:r>
            <a:r>
              <a:rPr lang="en-US" sz="1800" i="1" dirty="0" smtClean="0">
                <a:latin typeface="Times New Roman" pitchFamily="18" charset="0"/>
                <a:cs typeface="Times New Roman" pitchFamily="18" charset="0"/>
              </a:rPr>
              <a:t> </a:t>
            </a:r>
            <a:r>
              <a:rPr lang="en-US" sz="1800" i="1" dirty="0" err="1" smtClean="0">
                <a:latin typeface="Times New Roman" pitchFamily="18" charset="0"/>
                <a:cs typeface="Times New Roman" pitchFamily="18" charset="0"/>
              </a:rPr>
              <a:t>kyetthayay</a:t>
            </a:r>
            <a:r>
              <a:rPr lang="en-US" sz="1800" dirty="0" smtClean="0">
                <a:latin typeface="Times New Roman" pitchFamily="18" charset="0"/>
                <a:cs typeface="Times New Roman" pitchFamily="18" charset="0"/>
              </a:rPr>
              <a:t>.</a:t>
            </a:r>
          </a:p>
          <a:p>
            <a:endParaRPr lang="en-US" dirty="0"/>
          </a:p>
        </p:txBody>
      </p:sp>
    </p:spTree>
  </p:cSld>
  <p:clrMapOvr>
    <a:masterClrMapping/>
  </p:clrMapOvr>
  <p:transition spd="med" advClick="0" advTm="18502">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MYANMAR</a:t>
            </a:r>
            <a:endParaRPr lang="en-US" dirty="0"/>
          </a:p>
        </p:txBody>
      </p:sp>
      <p:pic>
        <p:nvPicPr>
          <p:cNvPr id="5" name="Content Placeholder 4" descr="myan18.jpg"/>
          <p:cNvPicPr>
            <a:picLocks noGrp="1" noChangeAspect="1"/>
          </p:cNvPicPr>
          <p:nvPr>
            <p:ph idx="1"/>
          </p:nvPr>
        </p:nvPicPr>
        <p:blipFill>
          <a:blip r:embed="rId2" cstate="print"/>
          <a:stretch>
            <a:fillRect/>
          </a:stretch>
        </p:blipFill>
        <p:spPr>
          <a:xfrm>
            <a:off x="3581400" y="1371600"/>
            <a:ext cx="4648200" cy="4191000"/>
          </a:xfrm>
        </p:spPr>
      </p:pic>
      <p:sp>
        <p:nvSpPr>
          <p:cNvPr id="4" name="Text Placeholder 3"/>
          <p:cNvSpPr>
            <a:spLocks noGrp="1"/>
          </p:cNvSpPr>
          <p:nvPr>
            <p:ph type="body" sz="half" idx="2"/>
          </p:nvPr>
        </p:nvSpPr>
        <p:spPr>
          <a:xfrm>
            <a:off x="457200" y="1447800"/>
            <a:ext cx="3008313" cy="4678363"/>
          </a:xfrm>
        </p:spPr>
        <p:txBody>
          <a:bodyPr/>
          <a:lstStyle/>
          <a:p>
            <a:r>
              <a:rPr lang="en-US" b="1" dirty="0" smtClean="0"/>
              <a:t>TRADITIONAL STYLE OF GIRLS</a:t>
            </a:r>
          </a:p>
          <a:p>
            <a:r>
              <a:rPr lang="en-US" b="1" i="1" dirty="0" err="1" smtClean="0"/>
              <a:t>Htaingmathein</a:t>
            </a:r>
            <a:r>
              <a:rPr lang="en-US" b="1" dirty="0" smtClean="0"/>
              <a:t> jacket</a:t>
            </a:r>
          </a:p>
          <a:p>
            <a:r>
              <a:rPr lang="en-US" dirty="0" smtClean="0"/>
              <a:t>The most formal rendition of Myanmar's national costume for females includes a </a:t>
            </a:r>
            <a:r>
              <a:rPr lang="en-US" dirty="0" err="1" smtClean="0"/>
              <a:t>buttonless</a:t>
            </a:r>
            <a:r>
              <a:rPr lang="en-US" dirty="0" smtClean="0"/>
              <a:t> tight-fitting hip-length jacket called </a:t>
            </a:r>
            <a:r>
              <a:rPr lang="en-US" i="1" dirty="0" err="1" smtClean="0"/>
              <a:t>htaingmathein</a:t>
            </a:r>
            <a:r>
              <a:rPr lang="en-US" dirty="0" smtClean="0"/>
              <a:t> (</a:t>
            </a:r>
            <a:r>
              <a:rPr lang="en-US" u="sng" dirty="0" smtClean="0">
                <a:hlinkClick r:id="rId3" tooltip="Help:IPA/Burmese"/>
              </a:rPr>
              <a:t>[</a:t>
            </a:r>
            <a:r>
              <a:rPr lang="en-US" u="sng" dirty="0" err="1" smtClean="0">
                <a:hlinkClick r:id="rId3" tooltip="Help:IPA/Burmese"/>
              </a:rPr>
              <a:t>tʰàɪɴməθéɪɴ</a:t>
            </a:r>
            <a:r>
              <a:rPr lang="en-US" u="sng" dirty="0" smtClean="0">
                <a:hlinkClick r:id="rId3" tooltip="Help:IPA/Burmese"/>
              </a:rPr>
              <a:t>]</a:t>
            </a:r>
            <a:r>
              <a:rPr lang="en-US" dirty="0" smtClean="0"/>
              <a:t>), sometimes with flared bottoms and embroidered sequins. </a:t>
            </a:r>
            <a:r>
              <a:rPr lang="en-US" i="1" dirty="0" err="1" smtClean="0"/>
              <a:t>Htaingmathein</a:t>
            </a:r>
            <a:r>
              <a:rPr lang="en-US" dirty="0" smtClean="0"/>
              <a:t> in Burmese literally means "does not gather while sitting," referring to the fact that the tight-fitting jacket does not crumple up when sitting. This jacket was popular among the aristocratic classes during the </a:t>
            </a:r>
            <a:r>
              <a:rPr lang="en-US" u="sng" dirty="0" err="1" smtClean="0">
                <a:hlinkClick r:id="rId4" tooltip="Konbaung dynasty"/>
              </a:rPr>
              <a:t>Konbaung</a:t>
            </a:r>
            <a:r>
              <a:rPr lang="en-US" u="sng" dirty="0" smtClean="0">
                <a:hlinkClick r:id="rId4" tooltip="Konbaung dynasty"/>
              </a:rPr>
              <a:t> dynasty</a:t>
            </a:r>
            <a:r>
              <a:rPr lang="en-US" dirty="0" smtClean="0"/>
              <a:t>, and is now most commonly worn by females as wedding attire, or as traditional dance costume.</a:t>
            </a:r>
          </a:p>
          <a:p>
            <a:endParaRPr lang="en-US" b="1" dirty="0"/>
          </a:p>
        </p:txBody>
      </p:sp>
    </p:spTree>
  </p:cSld>
  <p:clrMapOvr>
    <a:masterClrMapping/>
  </p:clrMapOvr>
  <p:transition spd="med" advClick="0" advTm="18721">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MYANMAR</a:t>
            </a:r>
            <a:endParaRPr lang="en-US" dirty="0"/>
          </a:p>
        </p:txBody>
      </p:sp>
      <p:pic>
        <p:nvPicPr>
          <p:cNvPr id="5" name="Content Placeholder 4" descr="myan19.jpg"/>
          <p:cNvPicPr>
            <a:picLocks noGrp="1" noChangeAspect="1"/>
          </p:cNvPicPr>
          <p:nvPr>
            <p:ph idx="1"/>
          </p:nvPr>
        </p:nvPicPr>
        <p:blipFill>
          <a:blip r:embed="rId2" cstate="print"/>
          <a:stretch>
            <a:fillRect/>
          </a:stretch>
        </p:blipFill>
        <p:spPr>
          <a:xfrm>
            <a:off x="3429000" y="1143000"/>
            <a:ext cx="4876800" cy="4038599"/>
          </a:xfrm>
        </p:spPr>
      </p:pic>
      <p:sp>
        <p:nvSpPr>
          <p:cNvPr id="4" name="Text Placeholder 3"/>
          <p:cNvSpPr>
            <a:spLocks noGrp="1"/>
          </p:cNvSpPr>
          <p:nvPr>
            <p:ph type="body" sz="half" idx="2"/>
          </p:nvPr>
        </p:nvSpPr>
        <p:spPr>
          <a:xfrm>
            <a:off x="457201" y="1435100"/>
            <a:ext cx="2743200" cy="4691063"/>
          </a:xfrm>
        </p:spPr>
        <p:txBody>
          <a:bodyPr>
            <a:normAutofit lnSpcReduction="10000"/>
          </a:bodyPr>
          <a:lstStyle/>
          <a:p>
            <a:r>
              <a:rPr lang="en-US" b="1" dirty="0" smtClean="0"/>
              <a:t>TRADITIONAL STYLE OF BOYS</a:t>
            </a:r>
          </a:p>
          <a:p>
            <a:r>
              <a:rPr lang="en-US" b="1" i="1" dirty="0" err="1" smtClean="0">
                <a:latin typeface="Times New Roman" pitchFamily="18" charset="0"/>
                <a:cs typeface="Times New Roman" pitchFamily="18" charset="0"/>
              </a:rPr>
              <a:t>Longyi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national costume of Myanmar is the </a:t>
            </a:r>
            <a:r>
              <a:rPr lang="en-US" i="1" u="sng" dirty="0" err="1" smtClean="0">
                <a:latin typeface="Times New Roman" pitchFamily="18" charset="0"/>
                <a:cs typeface="Times New Roman" pitchFamily="18" charset="0"/>
                <a:hlinkClick r:id="rId3" tooltip="Longyi"/>
              </a:rPr>
              <a:t>longyi</a:t>
            </a:r>
            <a:r>
              <a:rPr lang="en-US" dirty="0" smtClean="0">
                <a:latin typeface="Times New Roman" pitchFamily="18" charset="0"/>
                <a:cs typeface="Times New Roman" pitchFamily="18" charset="0"/>
              </a:rPr>
              <a:t> (Burmese pronunciation: </a:t>
            </a:r>
            <a:r>
              <a:rPr lang="en-US" u="sng" dirty="0" smtClean="0">
                <a:latin typeface="Times New Roman" pitchFamily="18" charset="0"/>
                <a:cs typeface="Times New Roman" pitchFamily="18" charset="0"/>
                <a:hlinkClick r:id="rId4" tooltip="Help:IPA/Burmese"/>
              </a:rPr>
              <a:t>[</a:t>
            </a:r>
            <a:r>
              <a:rPr lang="en-US" u="sng" dirty="0" err="1" smtClean="0">
                <a:latin typeface="Times New Roman" pitchFamily="18" charset="0"/>
                <a:cs typeface="Times New Roman" pitchFamily="18" charset="0"/>
                <a:hlinkClick r:id="rId4" tooltip="Help:IPA/Burmese"/>
              </a:rPr>
              <a:t>lòʊɴd͡ʑì</a:t>
            </a:r>
            <a:r>
              <a:rPr lang="en-US" u="sng" dirty="0" smtClean="0">
                <a:latin typeface="Times New Roman" pitchFamily="18" charset="0"/>
                <a:cs typeface="Times New Roman" pitchFamily="18" charset="0"/>
                <a:hlinkClick r:id="rId4" tooltip="Help:IPA/Burmese"/>
              </a:rPr>
              <a:t>]</a:t>
            </a:r>
            <a:r>
              <a:rPr lang="en-US" dirty="0" smtClean="0">
                <a:latin typeface="Times New Roman" pitchFamily="18" charset="0"/>
                <a:cs typeface="Times New Roman" pitchFamily="18" charset="0"/>
              </a:rPr>
              <a:t>), an ankle-length wraparound skirt worn by both males and females. The </a:t>
            </a:r>
            <a:r>
              <a:rPr lang="en-US" i="1" dirty="0" err="1" smtClean="0">
                <a:latin typeface="Times New Roman" pitchFamily="18" charset="0"/>
                <a:cs typeface="Times New Roman" pitchFamily="18" charset="0"/>
              </a:rPr>
              <a:t>longyi</a:t>
            </a:r>
            <a:r>
              <a:rPr lang="en-US" dirty="0" smtClean="0">
                <a:latin typeface="Times New Roman" pitchFamily="18" charset="0"/>
                <a:cs typeface="Times New Roman" pitchFamily="18" charset="0"/>
              </a:rPr>
              <a:t> in its modern form was popularized during the British colonial period, replacing the traditional </a:t>
            </a:r>
            <a:r>
              <a:rPr lang="en-US" i="1" dirty="0" err="1" smtClean="0">
                <a:latin typeface="Times New Roman" pitchFamily="18" charset="0"/>
                <a:cs typeface="Times New Roman" pitchFamily="18" charset="0"/>
              </a:rPr>
              <a:t>paso</a:t>
            </a:r>
            <a:r>
              <a:rPr lang="en-US" dirty="0" smtClean="0">
                <a:latin typeface="Times New Roman" pitchFamily="18" charset="0"/>
                <a:cs typeface="Times New Roman" pitchFamily="18" charset="0"/>
              </a:rPr>
              <a:t> worn by men and </a:t>
            </a:r>
            <a:r>
              <a:rPr lang="en-US" i="1" dirty="0" err="1" smtClean="0">
                <a:latin typeface="Times New Roman" pitchFamily="18" charset="0"/>
                <a:cs typeface="Times New Roman" pitchFamily="18" charset="0"/>
              </a:rPr>
              <a:t>htamein</a:t>
            </a:r>
            <a:r>
              <a:rPr lang="en-US" dirty="0" smtClean="0">
                <a:latin typeface="Times New Roman" pitchFamily="18" charset="0"/>
                <a:cs typeface="Times New Roman" pitchFamily="18" charset="0"/>
              </a:rPr>
              <a:t> worn by women in pre-colonial times.</a:t>
            </a:r>
          </a:p>
          <a:p>
            <a:r>
              <a:rPr lang="en-US" b="1" i="1" dirty="0" err="1" smtClean="0">
                <a:latin typeface="Times New Roman" pitchFamily="18" charset="0"/>
                <a:cs typeface="Times New Roman" pitchFamily="18" charset="0"/>
              </a:rPr>
              <a:t>Taikpon</a:t>
            </a:r>
            <a:r>
              <a:rPr lang="en-US" b="1" dirty="0" smtClean="0">
                <a:latin typeface="Times New Roman" pitchFamily="18" charset="0"/>
                <a:cs typeface="Times New Roman" pitchFamily="18" charset="0"/>
              </a:rPr>
              <a:t> jacket</a:t>
            </a:r>
          </a:p>
          <a:p>
            <a:r>
              <a:rPr lang="en-US" dirty="0" smtClean="0">
                <a:latin typeface="Times New Roman" pitchFamily="18" charset="0"/>
                <a:cs typeface="Times New Roman" pitchFamily="18" charset="0"/>
              </a:rPr>
              <a:t>For business and formal occasions, </a:t>
            </a:r>
            <a:r>
              <a:rPr lang="en-US" u="sng" dirty="0" err="1" smtClean="0">
                <a:latin typeface="Times New Roman" pitchFamily="18" charset="0"/>
                <a:cs typeface="Times New Roman" pitchFamily="18" charset="0"/>
                <a:hlinkClick r:id="rId5" tooltip="Bamar"/>
              </a:rPr>
              <a:t>Bamar</a:t>
            </a:r>
            <a:r>
              <a:rPr lang="en-US" dirty="0" smtClean="0">
                <a:latin typeface="Times New Roman" pitchFamily="18" charset="0"/>
                <a:cs typeface="Times New Roman" pitchFamily="18" charset="0"/>
              </a:rPr>
              <a:t> men wear a </a:t>
            </a:r>
            <a:r>
              <a:rPr lang="en-US" u="sng" dirty="0" smtClean="0">
                <a:latin typeface="Times New Roman" pitchFamily="18" charset="0"/>
                <a:cs typeface="Times New Roman" pitchFamily="18" charset="0"/>
                <a:hlinkClick r:id="rId6" tooltip="Magua (clothing)"/>
              </a:rPr>
              <a:t>Manchu Chinese jacket</a:t>
            </a:r>
            <a:r>
              <a:rPr lang="en-US" dirty="0" smtClean="0">
                <a:latin typeface="Times New Roman" pitchFamily="18" charset="0"/>
                <a:cs typeface="Times New Roman" pitchFamily="18" charset="0"/>
              </a:rPr>
              <a:t> called a </a:t>
            </a:r>
            <a:r>
              <a:rPr lang="en-US" i="1" dirty="0" err="1" smtClean="0">
                <a:latin typeface="Times New Roman" pitchFamily="18" charset="0"/>
                <a:cs typeface="Times New Roman" pitchFamily="18" charset="0"/>
              </a:rPr>
              <a:t>taikpon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eingyi</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hlinkClick r:id="rId4" tooltip="Help:IPA/Burmese"/>
              </a:rPr>
              <a:t>[</a:t>
            </a:r>
            <a:r>
              <a:rPr lang="en-US" u="sng" dirty="0" err="1" smtClean="0">
                <a:latin typeface="Times New Roman" pitchFamily="18" charset="0"/>
                <a:cs typeface="Times New Roman" pitchFamily="18" charset="0"/>
                <a:hlinkClick r:id="rId4" tooltip="Help:IPA/Burmese"/>
              </a:rPr>
              <a:t>taɪʔpòʊɴ</a:t>
            </a:r>
            <a:r>
              <a:rPr lang="en-US" u="sng" dirty="0" smtClean="0">
                <a:latin typeface="Times New Roman" pitchFamily="18" charset="0"/>
                <a:cs typeface="Times New Roman" pitchFamily="18" charset="0"/>
                <a:hlinkClick r:id="rId4" tooltip="Help:IPA/Burmese"/>
              </a:rPr>
              <a:t>]</a:t>
            </a:r>
            <a:r>
              <a:rPr lang="en-US" dirty="0" smtClean="0">
                <a:latin typeface="Times New Roman" pitchFamily="18" charset="0"/>
                <a:cs typeface="Times New Roman" pitchFamily="18" charset="0"/>
              </a:rPr>
              <a:t>) over an English collar shirt. This costume was popularized during the colonial era.</a:t>
            </a:r>
          </a:p>
          <a:p>
            <a:endParaRPr lang="en-US" b="1" dirty="0"/>
          </a:p>
        </p:txBody>
      </p:sp>
    </p:spTree>
  </p:cSld>
  <p:clrMapOvr>
    <a:masterClrMapping/>
  </p:clrMapOvr>
  <p:transition spd="med" advClick="0" advTm="18189">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MYANMAR</a:t>
            </a:r>
            <a:endParaRPr lang="en-US" dirty="0"/>
          </a:p>
        </p:txBody>
      </p:sp>
      <p:pic>
        <p:nvPicPr>
          <p:cNvPr id="5" name="Content Placeholder 4" descr="myan21.jpg"/>
          <p:cNvPicPr>
            <a:picLocks noGrp="1" noChangeAspect="1"/>
          </p:cNvPicPr>
          <p:nvPr>
            <p:ph idx="1"/>
          </p:nvPr>
        </p:nvPicPr>
        <p:blipFill>
          <a:blip r:embed="rId2" cstate="print"/>
          <a:stretch>
            <a:fillRect/>
          </a:stretch>
        </p:blipFill>
        <p:spPr>
          <a:xfrm>
            <a:off x="3810000" y="1219200"/>
            <a:ext cx="4343400" cy="3810000"/>
          </a:xfrm>
        </p:spPr>
      </p:pic>
      <p:sp>
        <p:nvSpPr>
          <p:cNvPr id="4" name="Text Placeholder 3"/>
          <p:cNvSpPr>
            <a:spLocks noGrp="1"/>
          </p:cNvSpPr>
          <p:nvPr>
            <p:ph type="body" sz="half" idx="2"/>
          </p:nvPr>
        </p:nvSpPr>
        <p:spPr/>
        <p:txBody>
          <a:bodyPr>
            <a:normAutofit lnSpcReduction="10000"/>
          </a:bodyPr>
          <a:lstStyle/>
          <a:p>
            <a:r>
              <a:rPr lang="en-US" b="1" dirty="0" smtClean="0"/>
              <a:t>TRADITIONAL FESTIVAL</a:t>
            </a:r>
          </a:p>
          <a:p>
            <a:r>
              <a:rPr lang="en-US" b="1" dirty="0" err="1" smtClean="0">
                <a:latin typeface="Times New Roman" pitchFamily="18" charset="0"/>
                <a:cs typeface="Times New Roman" pitchFamily="18" charset="0"/>
              </a:rPr>
              <a:t>Shinbyu</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hlinkClick r:id="rId3" tooltip="Burmese language"/>
              </a:rPr>
              <a:t>Burmese</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hrang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pru</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pronounced </a:t>
            </a:r>
            <a:r>
              <a:rPr lang="en-US" u="sng" dirty="0" smtClean="0">
                <a:latin typeface="Times New Roman" pitchFamily="18" charset="0"/>
                <a:cs typeface="Times New Roman" pitchFamily="18" charset="0"/>
                <a:hlinkClick r:id="rId4" tooltip="Help:IPA/Burmese"/>
              </a:rPr>
              <a:t>[</a:t>
            </a:r>
            <a:r>
              <a:rPr lang="en-US" u="sng" dirty="0" err="1" smtClean="0">
                <a:latin typeface="Times New Roman" pitchFamily="18" charset="0"/>
                <a:cs typeface="Times New Roman" pitchFamily="18" charset="0"/>
                <a:hlinkClick r:id="rId4" tooltip="Help:IPA/Burmese"/>
              </a:rPr>
              <a:t>ʃɪ̀ɴbjṵ</a:t>
            </a:r>
            <a:r>
              <a:rPr lang="en-US" u="sng" dirty="0" smtClean="0">
                <a:latin typeface="Times New Roman" pitchFamily="18" charset="0"/>
                <a:cs typeface="Times New Roman" pitchFamily="18" charset="0"/>
                <a:hlinkClick r:id="rId4" tooltip="Help:IPA/Burmese"/>
              </a:rPr>
              <a:t>]</a:t>
            </a:r>
            <a:r>
              <a:rPr lang="en-US" dirty="0" smtClean="0">
                <a:latin typeface="Times New Roman" pitchFamily="18" charset="0"/>
                <a:cs typeface="Times New Roman" pitchFamily="18" charset="0"/>
              </a:rPr>
              <a:t>, also spelt </a:t>
            </a:r>
            <a:r>
              <a:rPr lang="en-US" b="1" dirty="0" err="1" smtClean="0">
                <a:latin typeface="Times New Roman" pitchFamily="18" charset="0"/>
                <a:cs typeface="Times New Roman" pitchFamily="18" charset="0"/>
              </a:rPr>
              <a:t>shinpyu</a:t>
            </a:r>
            <a:r>
              <a:rPr lang="en-US" dirty="0" smtClean="0">
                <a:latin typeface="Times New Roman" pitchFamily="18" charset="0"/>
                <a:cs typeface="Times New Roman" pitchFamily="18" charset="0"/>
              </a:rPr>
              <a:t>) is the Burmese term for a </a:t>
            </a:r>
            <a:r>
              <a:rPr lang="en-US" u="sng" dirty="0" err="1" smtClean="0">
                <a:latin typeface="Times New Roman" pitchFamily="18" charset="0"/>
                <a:cs typeface="Times New Roman" pitchFamily="18" charset="0"/>
                <a:hlinkClick r:id="rId5" tooltip="Novitiate"/>
              </a:rPr>
              <a:t>novitiation</a:t>
            </a:r>
            <a:r>
              <a:rPr lang="en-US" dirty="0" smtClean="0">
                <a:latin typeface="Times New Roman" pitchFamily="18" charset="0"/>
                <a:cs typeface="Times New Roman" pitchFamily="18" charset="0"/>
              </a:rPr>
              <a:t> ceremony (</a:t>
            </a:r>
            <a:r>
              <a:rPr lang="en-US" u="sng" dirty="0" err="1" smtClean="0">
                <a:latin typeface="Times New Roman" pitchFamily="18" charset="0"/>
                <a:cs typeface="Times New Roman" pitchFamily="18" charset="0"/>
                <a:hlinkClick r:id="rId6" tooltip="Pabbajja"/>
              </a:rPr>
              <a:t>pabbajja</a:t>
            </a:r>
            <a:r>
              <a:rPr lang="en-US" dirty="0" smtClean="0">
                <a:latin typeface="Times New Roman" pitchFamily="18" charset="0"/>
                <a:cs typeface="Times New Roman" pitchFamily="18" charset="0"/>
              </a:rPr>
              <a:t>) in the tradition of </a:t>
            </a:r>
            <a:r>
              <a:rPr lang="en-US" u="sng" dirty="0" smtClean="0">
                <a:latin typeface="Times New Roman" pitchFamily="18" charset="0"/>
                <a:cs typeface="Times New Roman" pitchFamily="18" charset="0"/>
                <a:hlinkClick r:id="rId7" tooltip="Theravada"/>
              </a:rPr>
              <a:t>Theravada Buddhism</a:t>
            </a:r>
            <a:r>
              <a:rPr lang="en-US" dirty="0" smtClean="0">
                <a:latin typeface="Times New Roman" pitchFamily="18" charset="0"/>
                <a:cs typeface="Times New Roman" pitchFamily="18" charset="0"/>
              </a:rPr>
              <a:t>, referring to the celebrations marking the </a:t>
            </a:r>
            <a:r>
              <a:rPr lang="en-US" u="sng" dirty="0" err="1" smtClean="0">
                <a:latin typeface="Times New Roman" pitchFamily="18" charset="0"/>
                <a:cs typeface="Times New Roman" pitchFamily="18" charset="0"/>
                <a:hlinkClick r:id="rId8" tooltip="Śrāmaṇera"/>
              </a:rPr>
              <a:t>sāmaṇera</a:t>
            </a:r>
            <a:r>
              <a:rPr lang="en-US" dirty="0" smtClean="0">
                <a:latin typeface="Times New Roman" pitchFamily="18" charset="0"/>
                <a:cs typeface="Times New Roman" pitchFamily="18" charset="0"/>
              </a:rPr>
              <a:t>(novitiate) monastic ordination of a boy under the age of 20.It is deemed the most important duty that parents owe to their son by letting him go forth and embrace the legacy of </a:t>
            </a:r>
            <a:r>
              <a:rPr lang="en-US" u="sng" dirty="0" smtClean="0">
                <a:latin typeface="Times New Roman" pitchFamily="18" charset="0"/>
                <a:cs typeface="Times New Roman" pitchFamily="18" charset="0"/>
                <a:hlinkClick r:id="rId9" tooltip="Gautama Buddha"/>
              </a:rPr>
              <a:t>Gautama Buddha</a:t>
            </a:r>
            <a:r>
              <a:rPr lang="en-US" dirty="0" smtClean="0">
                <a:latin typeface="Times New Roman" pitchFamily="18" charset="0"/>
                <a:cs typeface="Times New Roman" pitchFamily="18" charset="0"/>
              </a:rPr>
              <a:t>, join the </a:t>
            </a:r>
            <a:r>
              <a:rPr lang="en-US" u="sng" dirty="0" err="1" smtClean="0">
                <a:latin typeface="Times New Roman" pitchFamily="18" charset="0"/>
                <a:cs typeface="Times New Roman" pitchFamily="18" charset="0"/>
                <a:hlinkClick r:id="rId10" tooltip="Sangha"/>
              </a:rPr>
              <a:t>sangha</a:t>
            </a:r>
            <a:r>
              <a:rPr lang="en-US" dirty="0" smtClean="0">
                <a:latin typeface="Times New Roman" pitchFamily="18" charset="0"/>
                <a:cs typeface="Times New Roman" pitchFamily="18" charset="0"/>
              </a:rPr>
              <a:t> and become immersed in the teachings of the Buddha, the </a:t>
            </a:r>
            <a:r>
              <a:rPr lang="en-US" u="sng" dirty="0" err="1" smtClean="0">
                <a:latin typeface="Times New Roman" pitchFamily="18" charset="0"/>
                <a:cs typeface="Times New Roman" pitchFamily="18" charset="0"/>
                <a:hlinkClick r:id="rId11" tooltip="Dharma"/>
              </a:rPr>
              <a:t>Dhamma</a:t>
            </a:r>
            <a:r>
              <a:rPr lang="en-US" dirty="0" smtClean="0">
                <a:latin typeface="Times New Roman" pitchFamily="18" charset="0"/>
                <a:cs typeface="Times New Roman" pitchFamily="18" charset="0"/>
              </a:rPr>
              <a:t>, at least for a short while, perhaps longer if not for the rest of his life. A boy may become a novice on more than one occasion, but by the age of twenty there will be another great occasion, the </a:t>
            </a:r>
            <a:r>
              <a:rPr lang="en-US" u="sng" dirty="0" err="1" smtClean="0">
                <a:latin typeface="Times New Roman" pitchFamily="18" charset="0"/>
                <a:cs typeface="Times New Roman" pitchFamily="18" charset="0"/>
                <a:hlinkClick r:id="rId12" tooltip="Upasampada"/>
              </a:rPr>
              <a:t>upasampada</a:t>
            </a:r>
            <a:r>
              <a:rPr lang="en-US" dirty="0" smtClean="0">
                <a:latin typeface="Times New Roman" pitchFamily="18" charset="0"/>
                <a:cs typeface="Times New Roman" pitchFamily="18" charset="0"/>
              </a:rPr>
              <a:t> ordination, in which the boy becomes a fully ordained </a:t>
            </a:r>
            <a:r>
              <a:rPr lang="en-US" u="sng" dirty="0" err="1" smtClean="0">
                <a:latin typeface="Times New Roman" pitchFamily="18" charset="0"/>
                <a:cs typeface="Times New Roman" pitchFamily="18" charset="0"/>
                <a:hlinkClick r:id="rId13" tooltip="Bhikkhu"/>
              </a:rPr>
              <a:t>bhikkhu</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bazin</a:t>
            </a:r>
            <a:r>
              <a:rPr lang="en-US"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transition spd="med" advClick="0" advTm="1820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MYANMAR</a:t>
            </a:r>
            <a:endParaRPr lang="en-US" dirty="0"/>
          </a:p>
        </p:txBody>
      </p:sp>
      <p:pic>
        <p:nvPicPr>
          <p:cNvPr id="5" name="Content Placeholder 4" descr="myan16.jpg"/>
          <p:cNvPicPr>
            <a:picLocks noGrp="1" noChangeAspect="1"/>
          </p:cNvPicPr>
          <p:nvPr>
            <p:ph idx="1"/>
          </p:nvPr>
        </p:nvPicPr>
        <p:blipFill>
          <a:blip r:embed="rId2" cstate="print"/>
          <a:stretch>
            <a:fillRect/>
          </a:stretch>
        </p:blipFill>
        <p:spPr>
          <a:xfrm>
            <a:off x="3276600" y="1143000"/>
            <a:ext cx="4343400" cy="3962400"/>
          </a:xfrm>
        </p:spPr>
      </p:pic>
      <p:sp>
        <p:nvSpPr>
          <p:cNvPr id="4" name="Text Placeholder 3"/>
          <p:cNvSpPr>
            <a:spLocks noGrp="1"/>
          </p:cNvSpPr>
          <p:nvPr>
            <p:ph type="body" sz="half" idx="2"/>
          </p:nvPr>
        </p:nvSpPr>
        <p:spPr>
          <a:xfrm>
            <a:off x="457201" y="1435100"/>
            <a:ext cx="2590800" cy="4691063"/>
          </a:xfrm>
        </p:spPr>
        <p:txBody>
          <a:bodyPr/>
          <a:lstStyle/>
          <a:p>
            <a:r>
              <a:rPr lang="en-US" b="1" dirty="0" smtClean="0"/>
              <a:t>TRADITIONAL FESTIVAL</a:t>
            </a:r>
          </a:p>
          <a:p>
            <a:r>
              <a:rPr lang="en-US" dirty="0" smtClean="0">
                <a:latin typeface="Times New Roman" pitchFamily="18" charset="0"/>
                <a:cs typeface="Times New Roman" pitchFamily="18" charset="0"/>
              </a:rPr>
              <a:t>Those who are not blessed with a male child will seek for an orphan boy or a boy from very poor families in order to receive this special dispensation by the Buddha and hence gain great merit by the act. </a:t>
            </a:r>
            <a:r>
              <a:rPr lang="en-US" dirty="0" err="1" smtClean="0">
                <a:latin typeface="Times New Roman" pitchFamily="18" charset="0"/>
                <a:cs typeface="Times New Roman" pitchFamily="18" charset="0"/>
              </a:rPr>
              <a:t>Shinbyu</a:t>
            </a:r>
            <a:r>
              <a:rPr lang="en-US" dirty="0" smtClean="0">
                <a:latin typeface="Times New Roman" pitchFamily="18" charset="0"/>
                <a:cs typeface="Times New Roman" pitchFamily="18" charset="0"/>
              </a:rPr>
              <a:t> may well be regarded as a </a:t>
            </a:r>
            <a:r>
              <a:rPr lang="en-US" u="sng" dirty="0" smtClean="0">
                <a:latin typeface="Times New Roman" pitchFamily="18" charset="0"/>
                <a:cs typeface="Times New Roman" pitchFamily="18" charset="0"/>
                <a:hlinkClick r:id="rId3" tooltip="Rite of passage"/>
              </a:rPr>
              <a:t>rite of passage</a:t>
            </a:r>
            <a:r>
              <a:rPr lang="en-US" dirty="0" smtClean="0">
                <a:latin typeface="Times New Roman" pitchFamily="18" charset="0"/>
                <a:cs typeface="Times New Roman" pitchFamily="18" charset="0"/>
              </a:rPr>
              <a:t> or </a:t>
            </a:r>
            <a:r>
              <a:rPr lang="en-US" u="sng" dirty="0" smtClean="0">
                <a:latin typeface="Times New Roman" pitchFamily="18" charset="0"/>
                <a:cs typeface="Times New Roman" pitchFamily="18" charset="0"/>
                <a:hlinkClick r:id="rId4" tooltip="Coming of age"/>
              </a:rPr>
              <a:t>coming of age</a:t>
            </a:r>
            <a:r>
              <a:rPr lang="en-US" dirty="0" smtClean="0">
                <a:latin typeface="Times New Roman" pitchFamily="18" charset="0"/>
                <a:cs typeface="Times New Roman" pitchFamily="18" charset="0"/>
              </a:rPr>
              <a:t> ceremony as in other religions. Allowing a son to spend some time however short it may be, in a </a:t>
            </a:r>
            <a:r>
              <a:rPr lang="en-US" u="sng" dirty="0" err="1" smtClean="0">
                <a:latin typeface="Times New Roman" pitchFamily="18" charset="0"/>
                <a:cs typeface="Times New Roman" pitchFamily="18" charset="0"/>
                <a:hlinkClick r:id="rId5" tooltip="Kyaung"/>
              </a:rPr>
              <a:t>kyaung</a:t>
            </a:r>
            <a:r>
              <a:rPr lang="en-US" dirty="0" smtClean="0">
                <a:latin typeface="Times New Roman" pitchFamily="18" charset="0"/>
                <a:cs typeface="Times New Roman" pitchFamily="18" charset="0"/>
              </a:rPr>
              <a:t> (Burmese Buddhist monastery) is regarded by most Burmese Buddhists as the best religious gift that his parents can give him and it is believed to have a lasting effect on his life.</a:t>
            </a:r>
          </a:p>
          <a:p>
            <a:endParaRPr lang="en-US" b="1" dirty="0"/>
          </a:p>
        </p:txBody>
      </p:sp>
    </p:spTree>
  </p:cSld>
  <p:clrMapOvr>
    <a:masterClrMapping/>
  </p:clrMapOvr>
  <p:transition spd="med" advTm="18595">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SHWE DAGON PAGODA</a:t>
            </a:r>
            <a:endParaRPr lang="en-US" dirty="0"/>
          </a:p>
        </p:txBody>
      </p:sp>
      <p:pic>
        <p:nvPicPr>
          <p:cNvPr id="5" name="Content Placeholder 4" descr="myan2.jpg"/>
          <p:cNvPicPr>
            <a:picLocks noGrp="1" noChangeAspect="1"/>
          </p:cNvPicPr>
          <p:nvPr>
            <p:ph idx="1"/>
          </p:nvPr>
        </p:nvPicPr>
        <p:blipFill>
          <a:blip r:embed="rId2" cstate="print"/>
          <a:stretch>
            <a:fillRect/>
          </a:stretch>
        </p:blipFill>
        <p:spPr>
          <a:xfrm>
            <a:off x="3886200" y="1447800"/>
            <a:ext cx="4572000" cy="4038600"/>
          </a:xfrm>
        </p:spPr>
      </p:pic>
      <p:sp>
        <p:nvSpPr>
          <p:cNvPr id="4" name="Text Placeholder 3"/>
          <p:cNvSpPr>
            <a:spLocks noGrp="1"/>
          </p:cNvSpPr>
          <p:nvPr>
            <p:ph type="body" sz="half" idx="2"/>
          </p:nvPr>
        </p:nvSpPr>
        <p:spPr/>
        <p:txBody>
          <a:bodyPr/>
          <a:lstStyle/>
          <a:p>
            <a:r>
              <a:rPr lang="en-US" sz="1800" dirty="0" smtClean="0">
                <a:latin typeface="Times New Roman" pitchFamily="18" charset="0"/>
                <a:cs typeface="Times New Roman" pitchFamily="18" charset="0"/>
              </a:rPr>
              <a:t>The </a:t>
            </a:r>
            <a:r>
              <a:rPr lang="en-US" sz="1800" b="1" dirty="0" err="1" smtClean="0">
                <a:latin typeface="Times New Roman" pitchFamily="18" charset="0"/>
                <a:cs typeface="Times New Roman" pitchFamily="18" charset="0"/>
              </a:rPr>
              <a:t>Shwedagon</a:t>
            </a:r>
            <a:r>
              <a:rPr lang="en-US" sz="1800" b="1" dirty="0" smtClean="0">
                <a:latin typeface="Times New Roman" pitchFamily="18" charset="0"/>
                <a:cs typeface="Times New Roman" pitchFamily="18" charset="0"/>
              </a:rPr>
              <a:t> Pagoda</a:t>
            </a: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hlinkClick r:id="rId3" tooltip="Burmese language"/>
              </a:rPr>
              <a:t>Burmese</a:t>
            </a: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hlinkClick r:id="rId4" tooltip="Help:IPA/Burmese"/>
              </a:rPr>
              <a:t>[</a:t>
            </a:r>
            <a:r>
              <a:rPr lang="en-US" sz="1800" u="sng" dirty="0" err="1" smtClean="0">
                <a:latin typeface="Times New Roman" pitchFamily="18" charset="0"/>
                <a:cs typeface="Times New Roman" pitchFamily="18" charset="0"/>
                <a:hlinkClick r:id="rId4" tooltip="Help:IPA/Burmese"/>
              </a:rPr>
              <a:t>ʃwèdəɡòʊɴ</a:t>
            </a:r>
            <a:r>
              <a:rPr lang="en-US" sz="1800" u="sng" dirty="0" smtClean="0">
                <a:latin typeface="Times New Roman" pitchFamily="18" charset="0"/>
                <a:cs typeface="Times New Roman" pitchFamily="18" charset="0"/>
                <a:hlinkClick r:id="rId4" tooltip="Help:IPA/Burmese"/>
              </a:rPr>
              <a:t> </a:t>
            </a:r>
            <a:r>
              <a:rPr lang="en-US" sz="1800" u="sng" dirty="0" err="1" smtClean="0">
                <a:latin typeface="Times New Roman" pitchFamily="18" charset="0"/>
                <a:cs typeface="Times New Roman" pitchFamily="18" charset="0"/>
                <a:hlinkClick r:id="rId4" tooltip="Help:IPA/Burmese"/>
              </a:rPr>
              <a:t>pʰəjá</a:t>
            </a:r>
            <a:r>
              <a:rPr lang="en-US" sz="1800" u="sng" dirty="0" smtClean="0">
                <a:latin typeface="Times New Roman" pitchFamily="18" charset="0"/>
                <a:cs typeface="Times New Roman" pitchFamily="18" charset="0"/>
                <a:hlinkClick r:id="rId4" tooltip="Help:IPA/Burmese"/>
              </a:rPr>
              <a:t>]</a:t>
            </a:r>
            <a:r>
              <a:rPr lang="en-US" sz="1800" dirty="0" smtClean="0">
                <a:latin typeface="Times New Roman" pitchFamily="18" charset="0"/>
                <a:cs typeface="Times New Roman" pitchFamily="18" charset="0"/>
              </a:rPr>
              <a:t>), officially named </a:t>
            </a:r>
            <a:r>
              <a:rPr lang="en-US" sz="1800" b="1" i="1" dirty="0" err="1" smtClean="0">
                <a:latin typeface="Times New Roman" pitchFamily="18" charset="0"/>
                <a:cs typeface="Times New Roman" pitchFamily="18" charset="0"/>
              </a:rPr>
              <a:t>Shwedagon</a:t>
            </a:r>
            <a:r>
              <a:rPr lang="en-US" sz="1800" b="1" i="1" dirty="0" smtClean="0">
                <a:latin typeface="Times New Roman" pitchFamily="18" charset="0"/>
                <a:cs typeface="Times New Roman" pitchFamily="18" charset="0"/>
              </a:rPr>
              <a:t> </a:t>
            </a:r>
            <a:r>
              <a:rPr lang="en-US" sz="1800" b="1" i="1" dirty="0" err="1" smtClean="0">
                <a:latin typeface="Times New Roman" pitchFamily="18" charset="0"/>
                <a:cs typeface="Times New Roman" pitchFamily="18" charset="0"/>
              </a:rPr>
              <a:t>Zedi</a:t>
            </a:r>
            <a:r>
              <a:rPr lang="en-US" sz="1800" b="1" i="1" dirty="0" smtClean="0">
                <a:latin typeface="Times New Roman" pitchFamily="18" charset="0"/>
                <a:cs typeface="Times New Roman" pitchFamily="18" charset="0"/>
              </a:rPr>
              <a:t> </a:t>
            </a:r>
            <a:r>
              <a:rPr lang="en-US" sz="1800" b="1" i="1" dirty="0" err="1" smtClean="0">
                <a:latin typeface="Times New Roman" pitchFamily="18" charset="0"/>
                <a:cs typeface="Times New Roman" pitchFamily="18" charset="0"/>
              </a:rPr>
              <a:t>Daw</a:t>
            </a: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hlinkClick r:id="rId3" tooltip="Burmese language"/>
              </a:rPr>
              <a:t>Burmese</a:t>
            </a: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hlinkClick r:id="rId4" tooltip="Help:IPA/Burmese"/>
              </a:rPr>
              <a:t>[</a:t>
            </a:r>
            <a:r>
              <a:rPr lang="en-US" sz="1800" u="sng" dirty="0" err="1" smtClean="0">
                <a:latin typeface="Times New Roman" pitchFamily="18" charset="0"/>
                <a:cs typeface="Times New Roman" pitchFamily="18" charset="0"/>
                <a:hlinkClick r:id="rId4" tooltip="Help:IPA/Burmese"/>
              </a:rPr>
              <a:t>ʃwèdəɡòʊɴ</a:t>
            </a:r>
            <a:r>
              <a:rPr lang="en-US" sz="1800" u="sng" dirty="0" smtClean="0">
                <a:latin typeface="Times New Roman" pitchFamily="18" charset="0"/>
                <a:cs typeface="Times New Roman" pitchFamily="18" charset="0"/>
                <a:hlinkClick r:id="rId4" tooltip="Help:IPA/Burmese"/>
              </a:rPr>
              <a:t> </a:t>
            </a:r>
            <a:r>
              <a:rPr lang="en-US" sz="1800" u="sng" dirty="0" err="1" smtClean="0">
                <a:latin typeface="Times New Roman" pitchFamily="18" charset="0"/>
                <a:cs typeface="Times New Roman" pitchFamily="18" charset="0"/>
                <a:hlinkClick r:id="rId4" tooltip="Help:IPA/Burmese"/>
              </a:rPr>
              <a:t>zèdìdɔ</a:t>
            </a:r>
            <a:r>
              <a:rPr lang="en-US" sz="1800" u="sng" dirty="0" smtClean="0">
                <a:latin typeface="Times New Roman" pitchFamily="18" charset="0"/>
                <a:cs typeface="Times New Roman" pitchFamily="18" charset="0"/>
                <a:hlinkClick r:id="rId4" tooltip="Help:IPA/Burmese"/>
              </a:rPr>
              <a:t>̀]</a:t>
            </a:r>
            <a:r>
              <a:rPr lang="en-US" sz="1800" dirty="0" smtClean="0">
                <a:latin typeface="Times New Roman" pitchFamily="18" charset="0"/>
                <a:cs typeface="Times New Roman" pitchFamily="18" charset="0"/>
              </a:rPr>
              <a:t>) and also known as the </a:t>
            </a:r>
            <a:r>
              <a:rPr lang="en-US" sz="1800" b="1" dirty="0" smtClean="0">
                <a:latin typeface="Times New Roman" pitchFamily="18" charset="0"/>
                <a:cs typeface="Times New Roman" pitchFamily="18" charset="0"/>
              </a:rPr>
              <a:t>Great Dagon Pagoda</a:t>
            </a:r>
            <a:r>
              <a:rPr lang="en-US" sz="1800" dirty="0" smtClean="0">
                <a:latin typeface="Times New Roman" pitchFamily="18" charset="0"/>
                <a:cs typeface="Times New Roman" pitchFamily="18" charset="0"/>
              </a:rPr>
              <a:t> and the </a:t>
            </a:r>
            <a:r>
              <a:rPr lang="en-US" sz="1800" b="1" dirty="0" smtClean="0">
                <a:latin typeface="Times New Roman" pitchFamily="18" charset="0"/>
                <a:cs typeface="Times New Roman" pitchFamily="18" charset="0"/>
              </a:rPr>
              <a:t>Golden Pagoda</a:t>
            </a:r>
            <a:r>
              <a:rPr lang="en-US" sz="1800" dirty="0" smtClean="0">
                <a:latin typeface="Times New Roman" pitchFamily="18" charset="0"/>
                <a:cs typeface="Times New Roman" pitchFamily="18" charset="0"/>
              </a:rPr>
              <a:t>, is a gilded </a:t>
            </a:r>
            <a:r>
              <a:rPr lang="en-US" sz="1800" u="sng" dirty="0" err="1" smtClean="0">
                <a:latin typeface="Times New Roman" pitchFamily="18" charset="0"/>
                <a:cs typeface="Times New Roman" pitchFamily="18" charset="0"/>
                <a:hlinkClick r:id="rId5" tooltip="Stupa"/>
              </a:rPr>
              <a:t>stupa</a:t>
            </a:r>
            <a:r>
              <a:rPr lang="en-US" sz="1800" dirty="0" smtClean="0">
                <a:latin typeface="Times New Roman" pitchFamily="18" charset="0"/>
                <a:cs typeface="Times New Roman" pitchFamily="18" charset="0"/>
              </a:rPr>
              <a:t> located in </a:t>
            </a:r>
            <a:r>
              <a:rPr lang="en-US" sz="1800" u="sng" dirty="0" smtClean="0">
                <a:latin typeface="Times New Roman" pitchFamily="18" charset="0"/>
                <a:cs typeface="Times New Roman" pitchFamily="18" charset="0"/>
                <a:hlinkClick r:id="rId6" tooltip="Yangon"/>
              </a:rPr>
              <a:t>Yangon</a:t>
            </a:r>
            <a:r>
              <a:rPr lang="en-US" sz="1800" dirty="0" smtClean="0">
                <a:latin typeface="Times New Roman" pitchFamily="18" charset="0"/>
                <a:cs typeface="Times New Roman" pitchFamily="18" charset="0"/>
              </a:rPr>
              <a:t>, </a:t>
            </a:r>
            <a:r>
              <a:rPr lang="en-US" sz="1800" u="sng" dirty="0" smtClean="0">
                <a:latin typeface="Times New Roman" pitchFamily="18" charset="0"/>
                <a:cs typeface="Times New Roman" pitchFamily="18" charset="0"/>
                <a:hlinkClick r:id="rId7" tooltip="Burma"/>
              </a:rPr>
              <a:t>Myanmar</a:t>
            </a:r>
            <a:r>
              <a:rPr lang="en-US" sz="1800" dirty="0" smtClean="0">
                <a:latin typeface="Times New Roman" pitchFamily="18" charset="0"/>
                <a:cs typeface="Times New Roman" pitchFamily="18" charset="0"/>
              </a:rPr>
              <a:t>. The 326-foot-tall (99 m) </a:t>
            </a:r>
            <a:r>
              <a:rPr lang="en-US" sz="1800" u="sng" dirty="0" smtClean="0">
                <a:latin typeface="Times New Roman" pitchFamily="18" charset="0"/>
                <a:cs typeface="Times New Roman" pitchFamily="18" charset="0"/>
                <a:hlinkClick r:id="rId8" tooltip="Pagoda"/>
              </a:rPr>
              <a:t>pagoda</a:t>
            </a:r>
            <a:r>
              <a:rPr lang="en-US" sz="1800" dirty="0" smtClean="0">
                <a:latin typeface="Times New Roman" pitchFamily="18" charset="0"/>
                <a:cs typeface="Times New Roman" pitchFamily="18" charset="0"/>
              </a:rPr>
              <a:t> is situated on </a:t>
            </a:r>
            <a:r>
              <a:rPr lang="en-US" sz="1800" u="sng" dirty="0" err="1" smtClean="0">
                <a:latin typeface="Times New Roman" pitchFamily="18" charset="0"/>
                <a:cs typeface="Times New Roman" pitchFamily="18" charset="0"/>
                <a:hlinkClick r:id="rId9" tooltip="Singuttara Hill"/>
              </a:rPr>
              <a:t>Singuttara</a:t>
            </a:r>
            <a:r>
              <a:rPr lang="en-US" sz="1800" u="sng" dirty="0" smtClean="0">
                <a:latin typeface="Times New Roman" pitchFamily="18" charset="0"/>
                <a:cs typeface="Times New Roman" pitchFamily="18" charset="0"/>
                <a:hlinkClick r:id="rId9" tooltip="Singuttara Hill"/>
              </a:rPr>
              <a:t> Hill</a:t>
            </a:r>
            <a:r>
              <a:rPr lang="en-US" sz="1800" dirty="0" smtClean="0">
                <a:latin typeface="Times New Roman" pitchFamily="18" charset="0"/>
                <a:cs typeface="Times New Roman" pitchFamily="18" charset="0"/>
              </a:rPr>
              <a:t>, to the west of </a:t>
            </a:r>
            <a:r>
              <a:rPr lang="en-US" sz="1800" u="sng" dirty="0" err="1" smtClean="0">
                <a:latin typeface="Times New Roman" pitchFamily="18" charset="0"/>
                <a:cs typeface="Times New Roman" pitchFamily="18" charset="0"/>
                <a:hlinkClick r:id="rId10" tooltip="Kandawgyi Lake"/>
              </a:rPr>
              <a:t>Kandawgyi</a:t>
            </a:r>
            <a:r>
              <a:rPr lang="en-US" sz="1800" u="sng" dirty="0" smtClean="0">
                <a:latin typeface="Times New Roman" pitchFamily="18" charset="0"/>
                <a:cs typeface="Times New Roman" pitchFamily="18" charset="0"/>
                <a:hlinkClick r:id="rId10" tooltip="Kandawgyi Lake"/>
              </a:rPr>
              <a:t> Lake</a:t>
            </a:r>
            <a:r>
              <a:rPr lang="en-US" sz="1800" dirty="0" smtClean="0">
                <a:latin typeface="Times New Roman" pitchFamily="18" charset="0"/>
                <a:cs typeface="Times New Roman" pitchFamily="18" charset="0"/>
              </a:rPr>
              <a:t>, and dominates the Yangon skyline.</a:t>
            </a:r>
          </a:p>
          <a:p>
            <a:endParaRPr lang="en-US" dirty="0"/>
          </a:p>
        </p:txBody>
      </p:sp>
    </p:spTree>
  </p:cSld>
  <p:clrMapOvr>
    <a:masterClrMapping/>
  </p:clrMapOvr>
  <p:transition spd="med" advClick="0" advTm="18439">
    <p:spli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437</TotalTime>
  <Words>446</Words>
  <Application>Microsoft Office PowerPoint</Application>
  <PresentationFormat>On-screen Show (4:3)</PresentationFormat>
  <Paragraphs>63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MYANMAR</vt:lpstr>
      <vt:lpstr>COUNTRY LOCATION</vt:lpstr>
      <vt:lpstr>PEOPLE OF MYANMAR</vt:lpstr>
      <vt:lpstr>AUNG SAN AND BURMESE DRESS</vt:lpstr>
      <vt:lpstr>PEOPLE OF MYANMAR</vt:lpstr>
      <vt:lpstr>PEOPLE OF MYANMAR</vt:lpstr>
      <vt:lpstr>PEOPLE OF MYANMAR</vt:lpstr>
      <vt:lpstr>PEOPLE OF MYANMAR</vt:lpstr>
      <vt:lpstr>SHWE DAGON PAGODA</vt:lpstr>
      <vt:lpstr>SHWE DAGON PAGODA</vt:lpstr>
      <vt:lpstr>PAGAN ANCIENT CITY</vt:lpstr>
      <vt:lpstr>BAGAN ANCIENT CITY</vt:lpstr>
      <vt:lpstr>KYAITIYO PAGODA</vt:lpstr>
      <vt:lpstr>MOUNT POPA AND TAUNG KALAT        (pedestal hill)</vt:lpstr>
      <vt:lpstr>MANDALAY</vt:lpstr>
      <vt:lpstr>MANDALAY HILL</vt:lpstr>
      <vt:lpstr>MANDALAY HILL</vt:lpstr>
      <vt:lpstr>IRRAWADDY RIVER</vt:lpstr>
      <vt:lpstr>TOURING IRRAWADDY</vt:lpstr>
      <vt:lpstr>IRRAWADDY VIEWS</vt:lpstr>
      <vt:lpstr>GREEN LAND OF BURMA</vt:lpstr>
      <vt:lpstr>THANKS TO EVERYONE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MYANMAR</dc:title>
  <dc:creator>Admin</dc:creator>
  <cp:lastModifiedBy>Admin</cp:lastModifiedBy>
  <cp:revision>48</cp:revision>
  <dcterms:created xsi:type="dcterms:W3CDTF">2018-09-25T18:30:32Z</dcterms:created>
  <dcterms:modified xsi:type="dcterms:W3CDTF">2018-10-03T16:57:57Z</dcterms:modified>
</cp:coreProperties>
</file>